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Inter"/>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Inter-bold.fntdata"/><Relationship Id="rId14" Type="http://schemas.openxmlformats.org/officeDocument/2006/relationships/slide" Target="slides/slide8.xml"/><Relationship Id="rId36" Type="http://schemas.openxmlformats.org/officeDocument/2006/relationships/font" Target="fonts/Inter-regular.fntdata"/><Relationship Id="rId17" Type="http://schemas.openxmlformats.org/officeDocument/2006/relationships/slide" Target="slides/slide11.xml"/><Relationship Id="rId39" Type="http://schemas.openxmlformats.org/officeDocument/2006/relationships/font" Target="fonts/Inter-boldItalic.fntdata"/><Relationship Id="rId16" Type="http://schemas.openxmlformats.org/officeDocument/2006/relationships/slide" Target="slides/slide10.xml"/><Relationship Id="rId38" Type="http://schemas.openxmlformats.org/officeDocument/2006/relationships/font" Target="fonts/Inter-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8b9920311d_3_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38b9920311d_3_2: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90-minute session.</a:t>
            </a:r>
            <a:br>
              <a:rPr lang="en"/>
            </a:br>
            <a:r>
              <a:rPr lang="en"/>
              <a:t>Original working title: "Being innovative &amp; working smarter at the high school level."</a:t>
            </a:r>
            <a:br>
              <a:rPr lang="en"/>
            </a:br>
            <a:r>
              <a:rPr lang="en"/>
              <a:t>Subtitle (updated by Matt): Deciding on your team's internal operating system, creating a culture of self-reliance, and using software to make it stick.</a:t>
            </a:r>
            <a:br>
              <a:rPr lang="en"/>
            </a:br>
            <a:br>
              <a:rPr lang="en"/>
            </a:br>
            <a:r>
              <a:rPr lang="en"/>
              <a:t>Presenters: Matt Sencenbaugh (session lead) with Daniel McCune, Athletic Director at Fremont High School.</a:t>
            </a:r>
            <a:br>
              <a:rPr lang="en"/>
            </a:br>
            <a:br>
              <a:rPr lang="en"/>
            </a:br>
            <a:r>
              <a:rPr lang="en"/>
              <a:t>Ray Blake is not in the room. His material has been reassigned: slide 10's rule is now unattributed, and slides 13 and 24 are built as live segments for Dan from the AD's chair.</a:t>
            </a:r>
            <a:br>
              <a:rPr lang="en"/>
            </a:br>
            <a:br>
              <a:rPr lang="en"/>
            </a:br>
            <a:r>
              <a:rPr lang="en"/>
              <a:t>Dan's segments: 13 (the AD's perspective), 24 (what gets a tool approved), 27 (common AI mistakes).</a:t>
            </a:r>
            <a:endParaRPr/>
          </a:p>
        </p:txBody>
      </p:sp>
      <p:sp>
        <p:nvSpPr>
          <p:cNvPr id="55" name="Google Shape;55;g38b9920311d_3_2: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8b9920311d_3_1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g38b9920311d_3_18: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Have them raise their hands, how many tools do they use right now? Keep your hands off if you use more than one for </a:t>
            </a:r>
            <a:r>
              <a:rPr lang="en"/>
              <a:t>communication</a:t>
            </a:r>
            <a:r>
              <a:rPr lang="en"/>
              <a:t>, attendance, booster payments, AI integrations, video review.</a:t>
            </a:r>
            <a:endParaRPr/>
          </a:p>
        </p:txBody>
      </p:sp>
      <p:sp>
        <p:nvSpPr>
          <p:cNvPr id="68" name="Google Shape;68;g38b9920311d_3_18: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8b9920311d_3_4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8b9920311d_3_45: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Save time on admin tasks</a:t>
            </a:r>
            <a:br>
              <a:rPr lang="en"/>
            </a:br>
            <a:r>
              <a:rPr lang="en"/>
              <a:t>- Create a shared culture of expectations for wrestlers, parents, managers, and coaches</a:t>
            </a:r>
            <a:br>
              <a:rPr lang="en"/>
            </a:br>
            <a:r>
              <a:rPr lang="en"/>
              <a:t>- Increase the time spent doing the things you like doing (coaching, cheering, etc)</a:t>
            </a:r>
            <a:endParaRPr/>
          </a:p>
        </p:txBody>
      </p:sp>
      <p:sp>
        <p:nvSpPr>
          <p:cNvPr id="96" name="Google Shape;96;g38b9920311d_3_45: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8b9920311d_3_6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g38b9920311d_3_67: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g38b9920311d_3_67: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8b9920311d_3_7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g38b9920311d_3_78: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The hardest, most frustrating part of running a team</a:t>
            </a:r>
            <a:br>
              <a:rPr lang="en"/>
            </a:br>
            <a:r>
              <a:rPr lang="en"/>
              <a:t>- But one of the head coach's most important jobs</a:t>
            </a:r>
            <a:br>
              <a:rPr lang="en"/>
            </a:br>
            <a:r>
              <a:rPr lang="en"/>
              <a:t>- Get everyone on same page, moving in the same direction</a:t>
            </a:r>
            <a:endParaRPr/>
          </a:p>
        </p:txBody>
      </p:sp>
      <p:sp>
        <p:nvSpPr>
          <p:cNvPr id="131" name="Google Shape;131;g38b9920311d_3_78: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8b9920311d_3_10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g38b9920311d_3_100: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Social media for your broader community and those outside it (tells your story). Emails/newsletters for engaged stakeholders (parents, alumni, admin, school board). Then WIQ for your team and parents — how you communicate quickly and succinctly, and the only place HS kids are sure to check (they don't read emails or check X/Facebook).</a:t>
            </a:r>
            <a:br>
              <a:rPr lang="en"/>
            </a:br>
            <a:br>
              <a:rPr lang="en"/>
            </a:br>
            <a:r>
              <a:rPr lang="en"/>
              <a:t>The bottom two tiers tell your story and keep things positive. The top tier keeps those with the most active roles in the loop.</a:t>
            </a:r>
            <a:br>
              <a:rPr lang="en"/>
            </a:br>
            <a:br>
              <a:rPr lang="en"/>
            </a:br>
            <a:r>
              <a:rPr lang="en"/>
              <a:t>Bottom tier: fans and broader community, potential fans in the team's orbit. Social shines here; old-school things like newspapers still matter in certain communities.</a:t>
            </a:r>
            <a:br>
              <a:rPr lang="en"/>
            </a:br>
            <a:r>
              <a:rPr lang="en"/>
              <a:t>Middle tier: alumni, core fans (including parents of current wrestlers), extended family. Own website and email newsletters shine.</a:t>
            </a:r>
            <a:br>
              <a:rPr lang="en"/>
            </a:br>
            <a:r>
              <a:rPr lang="en"/>
              <a:t>Top tier: current active team. WIQ messaging — cover parent vs wrestler settings, SafeSport settings, and navigating 'official communication' district settings.</a:t>
            </a:r>
            <a:endParaRPr/>
          </a:p>
        </p:txBody>
      </p:sp>
      <p:sp>
        <p:nvSpPr>
          <p:cNvPr id="154" name="Google Shape;154;g38b9920311d_3_100: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b9920311d_3_12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g38b9920311d_3_127: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From the original theme list: understanding the hierarchy of communication tools; communicate clearly and succinctly; roster-synced groups; send to only the people who need to know; send shareable things. SafeSport settings in WIQ and navigating 'official communication' district settings.</a:t>
            </a:r>
            <a:endParaRPr/>
          </a:p>
        </p:txBody>
      </p:sp>
      <p:sp>
        <p:nvSpPr>
          <p:cNvPr id="182" name="Google Shape;182;g38b9920311d_3_127: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8b9920311d_3_14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8b9920311d_3_149: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How to set up a team schedule properly</a:t>
            </a:r>
            <a:br>
              <a:rPr lang="en"/>
            </a:br>
            <a:r>
              <a:rPr lang="en"/>
              <a:t>- Create a good example of a notes template from Jeff</a:t>
            </a:r>
            <a:br>
              <a:rPr lang="en"/>
            </a:br>
            <a:r>
              <a:rPr lang="en"/>
              <a:t>- Target kids with the "my kids schedule" feature</a:t>
            </a:r>
            <a:br>
              <a:rPr lang="en"/>
            </a:br>
            <a:r>
              <a:rPr lang="en"/>
              <a:t>- Ideally have some way to let parents see what they need to care about</a:t>
            </a:r>
            <a:br>
              <a:rPr lang="en"/>
            </a:br>
            <a:r>
              <a:rPr lang="en"/>
              <a:t>- Color coding, or filters, if your system supports it</a:t>
            </a:r>
            <a:br>
              <a:rPr lang="en"/>
            </a:br>
            <a:r>
              <a:rPr lang="en"/>
              <a:t>- Deeply using notes, roster linkage, color coding and more on the WIQ calendar</a:t>
            </a:r>
            <a:br>
              <a:rPr lang="en"/>
            </a:br>
            <a:br>
              <a:rPr lang="en"/>
            </a:br>
            <a:r>
              <a:rPr lang="en"/>
              <a:t>OPEN: get the notes template from Jeff, and grab fresh iOS app screenshots.</a:t>
            </a:r>
            <a:endParaRPr/>
          </a:p>
        </p:txBody>
      </p:sp>
      <p:sp>
        <p:nvSpPr>
          <p:cNvPr id="205" name="Google Shape;205;g38b9920311d_3_149: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8b9920311d_3_17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8b9920311d_3_175: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The hardest part. Coach has to repeatedly tell people to check the team calendar instead of providing the answers for this to actually work. May seem easier to answer a question, but refusing to do so forces the wrestlers and parents to get on the software and check the calendar frequently. Much easier long term.</a:t>
            </a:r>
            <a:br>
              <a:rPr lang="en"/>
            </a:br>
            <a:br>
              <a:rPr lang="en"/>
            </a:br>
            <a:r>
              <a:rPr lang="en"/>
              <a:t>Give scripts and what to say. Provide reference materials in the team documents section of WIQ.</a:t>
            </a:r>
            <a:endParaRPr/>
          </a:p>
        </p:txBody>
      </p:sp>
      <p:sp>
        <p:nvSpPr>
          <p:cNvPr id="232" name="Google Shape;232;g38b9920311d_3_175: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b9920311d_3_19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g38b9920311d_3_199: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There is real risk of over communication. Communicate succinctly, point to shared resources, and make sure you are targeting the right people with the right messages.</a:t>
            </a:r>
            <a:br>
              <a:rPr lang="en"/>
            </a:br>
            <a:r>
              <a:rPr lang="en"/>
              <a:t>The over-communicate rule came from Ray Blake, who isn't presenting — it now stands on its own, unattributed.</a:t>
            </a:r>
            <a:endParaRPr/>
          </a:p>
        </p:txBody>
      </p:sp>
      <p:sp>
        <p:nvSpPr>
          <p:cNvPr id="257" name="Google Shape;257;g38b9920311d_3_199: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8b9920311d_0_2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g38b9920311d_0_27: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How to set up a team schedule properly</a:t>
            </a:r>
            <a:br>
              <a:rPr lang="en"/>
            </a:br>
            <a:r>
              <a:rPr lang="en"/>
              <a:t>- Create a good example of a notes template from Jeff</a:t>
            </a:r>
            <a:br>
              <a:rPr lang="en"/>
            </a:br>
            <a:r>
              <a:rPr lang="en"/>
              <a:t>- Target kids with the "my kids schedule" feature</a:t>
            </a:r>
            <a:br>
              <a:rPr lang="en"/>
            </a:br>
            <a:r>
              <a:rPr lang="en"/>
              <a:t>- Ideally have some way to let parents see what they need to care about</a:t>
            </a:r>
            <a:br>
              <a:rPr lang="en"/>
            </a:br>
            <a:r>
              <a:rPr lang="en"/>
              <a:t>- Color coding, or filters, if your system supports it</a:t>
            </a:r>
            <a:br>
              <a:rPr lang="en"/>
            </a:br>
            <a:r>
              <a:rPr lang="en"/>
              <a:t>- Deeply using notes, roster linkage, color coding and more on the WIQ calendar</a:t>
            </a:r>
            <a:br>
              <a:rPr lang="en"/>
            </a:br>
            <a:br>
              <a:rPr lang="en"/>
            </a:br>
            <a:r>
              <a:rPr lang="en"/>
              <a:t>OPEN: get the notes template from Jeff, and grab fresh iOS app screenshots.</a:t>
            </a:r>
            <a:endParaRPr/>
          </a:p>
        </p:txBody>
      </p:sp>
      <p:sp>
        <p:nvSpPr>
          <p:cNvPr id="285" name="Google Shape;285;g38b9920311d_0_27: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8b9920311d_3_226: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g38b9920311d_3_226: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Full season calendar of communication schedule, with dates and action items</a:t>
            </a:r>
            <a:br>
              <a:rPr lang="en"/>
            </a:br>
            <a:r>
              <a:rPr lang="en"/>
              <a:t>- Using WIQ scheduled messages to set this all up before the season starts</a:t>
            </a:r>
            <a:br>
              <a:rPr lang="en"/>
            </a:br>
            <a:r>
              <a:rPr lang="en"/>
              <a:t>- Important messages you can re-use year over year: first practice, what to bring to the first competition, resources for first time parents, etc.</a:t>
            </a:r>
            <a:br>
              <a:rPr lang="en"/>
            </a:br>
            <a:r>
              <a:rPr lang="en"/>
              <a:t>- Using Buffer or other social media scheduling tools to schedule your promos</a:t>
            </a:r>
            <a:br>
              <a:rPr lang="en"/>
            </a:br>
            <a:br>
              <a:rPr lang="en"/>
            </a:br>
            <a:r>
              <a:rPr lang="en"/>
              <a:t>OPEN: Ray's advice on social scheduling and how to create graphics — Matt flagged "let's chat on this, I'm not quite sure I understand exactly what you're looking for." Resolve before the clinic or cut the social-scheduling beat.</a:t>
            </a:r>
            <a:endParaRPr/>
          </a:p>
        </p:txBody>
      </p:sp>
      <p:sp>
        <p:nvSpPr>
          <p:cNvPr id="312" name="Google Shape;312;g38b9920311d_3_226: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8b9920311d_3_25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38b9920311d_3_257: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Keep one source of truth for past messages and common messages</a:t>
            </a:r>
            <a:br>
              <a:rPr lang="en"/>
            </a:br>
            <a:r>
              <a:rPr lang="en"/>
              <a:t>- Pull from Jeff here</a:t>
            </a:r>
            <a:br>
              <a:rPr lang="en"/>
            </a:br>
            <a:r>
              <a:rPr lang="en"/>
              <a:t>- Example of WIQ document storing all of this for year over year reference</a:t>
            </a:r>
            <a:br>
              <a:rPr lang="en"/>
            </a:br>
            <a:br>
              <a:rPr lang="en"/>
            </a:br>
            <a:r>
              <a:rPr lang="en"/>
              <a:t>OPEN: get Jeff's example document.</a:t>
            </a:r>
            <a:endParaRPr/>
          </a:p>
        </p:txBody>
      </p:sp>
      <p:sp>
        <p:nvSpPr>
          <p:cNvPr id="344" name="Google Shape;344;g38b9920311d_3_257: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8b9920311d_3_281: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g38b9920311d_3_281: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How does an athletic director feel about communication? How to navigate communicating with your team that will make your wrestlers, parents, athletic directors, and broader community feel safe.</a:t>
            </a:r>
            <a:br>
              <a:rPr lang="en"/>
            </a:br>
            <a:r>
              <a:rPr lang="en"/>
              <a:t>Also from the theme list: relationship with the AD matters.</a:t>
            </a:r>
            <a:br>
              <a:rPr lang="en"/>
            </a:br>
            <a:br>
              <a:rPr lang="en"/>
            </a:br>
            <a:r>
              <a:rPr lang="en"/>
              <a:t>This is Dan's segment. He is the AD at Fremont High School, so he can answer these three questions from the other side of the desk instead of you speculating about them.</a:t>
            </a:r>
            <a:br>
              <a:rPr lang="en"/>
            </a:br>
            <a:br>
              <a:rPr lang="en"/>
            </a:br>
            <a:r>
              <a:rPr lang="en"/>
              <a:t>Line worth landing verbally: a good relationship with your AD is a communication system, not a personality trait.</a:t>
            </a:r>
            <a:br>
              <a:rPr lang="en"/>
            </a:br>
            <a:br>
              <a:rPr lang="en"/>
            </a:br>
            <a:r>
              <a:rPr lang="en"/>
              <a:t>OPEN: confirm with Dan how he wants to run it — straight answers to the three questions, or open Q&amp;A with the room.</a:t>
            </a:r>
            <a:endParaRPr/>
          </a:p>
        </p:txBody>
      </p:sp>
      <p:sp>
        <p:nvSpPr>
          <p:cNvPr id="368" name="Google Shape;368;g38b9920311d_3_281: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8b9920311d_3_30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g38b9920311d_3_304: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g38b9920311d_3_304: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8b9920311d_3_31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38b9920311d_3_315: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Self check-in with the kiosk, potentially with weight tracking if enabled</a:t>
            </a:r>
            <a:br>
              <a:rPr lang="en"/>
            </a:br>
            <a:r>
              <a:rPr lang="en"/>
              <a:t>- Managers or coach does a roll call while warm-ups happen to double check and explicitly mark wrestlers absent who aren't there.</a:t>
            </a:r>
            <a:endParaRPr/>
          </a:p>
        </p:txBody>
      </p:sp>
      <p:sp>
        <p:nvSpPr>
          <p:cNvPr id="403" name="Google Shape;403;g38b9920311d_3_315: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8b9920311d_3_33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8b9920311d_3_334: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Reporting to AD, or if they require a separate attendance system make sure to ask them for specific features like "how can I know who hasn't shown up last week?"</a:t>
            </a:r>
            <a:br>
              <a:rPr lang="en"/>
            </a:br>
            <a:r>
              <a:rPr lang="en"/>
              <a:t>- Checking in with kids who are struggling and not showing up</a:t>
            </a:r>
            <a:br>
              <a:rPr lang="en"/>
            </a:br>
            <a:r>
              <a:rPr lang="en"/>
              <a:t>- Screenshot of the last practice attended report in WrestlingIQ</a:t>
            </a:r>
            <a:endParaRPr/>
          </a:p>
        </p:txBody>
      </p:sp>
      <p:sp>
        <p:nvSpPr>
          <p:cNvPr id="423" name="Google Shape;423;g38b9920311d_3_334: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8b9920311d_3_35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38b9920311d_3_358: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 (slides 15 &amp; 16):</a:t>
            </a:r>
            <a:br>
              <a:rPr lang="en"/>
            </a:br>
            <a:r>
              <a:rPr lang="en"/>
              <a:t>Gear checkouts, weight tracking, match video review, practice planning. ("Is attendance just another part of this?" — yes, treated as its own section here.)</a:t>
            </a:r>
            <a:br>
              <a:rPr lang="en"/>
            </a:br>
            <a:r>
              <a:rPr lang="en"/>
              <a:t>- Using WIQ private properties for tracking gear checkouts</a:t>
            </a:r>
            <a:br>
              <a:rPr lang="en"/>
            </a:br>
            <a:r>
              <a:rPr lang="en"/>
              <a:t>- Weight tracking via the WIQ kiosk</a:t>
            </a:r>
            <a:br>
              <a:rPr lang="en"/>
            </a:br>
            <a:r>
              <a:rPr lang="en"/>
              <a:t>- Stats + video with WIQ; web player to create highlight videos from WIQ match recordings; scouting</a:t>
            </a:r>
            <a:br>
              <a:rPr lang="en"/>
            </a:br>
            <a:r>
              <a:rPr lang="en"/>
              <a:t>- Engagement ideas: assigning coaches to review videos, WIQ smart timestamps for review, team film-study practice</a:t>
            </a:r>
            <a:br>
              <a:rPr lang="en"/>
            </a:br>
            <a:r>
              <a:rPr lang="en"/>
              <a:t>OPEN: do we showcase the WIQ practice planner? Not quite the right product, but some people find value in the first several weeks.</a:t>
            </a:r>
            <a:endParaRPr/>
          </a:p>
        </p:txBody>
      </p:sp>
      <p:sp>
        <p:nvSpPr>
          <p:cNvPr id="446" name="Google Shape;446;g38b9920311d_3_358: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8b9920311d_3_38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g38b9920311d_3_382: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Using WIQ private properties for tracking gear checkouts</a:t>
            </a:r>
            <a:br>
              <a:rPr lang="en"/>
            </a:br>
            <a:r>
              <a:rPr lang="en"/>
              <a:t>- Pulling the roster report</a:t>
            </a:r>
            <a:endParaRPr/>
          </a:p>
        </p:txBody>
      </p:sp>
      <p:sp>
        <p:nvSpPr>
          <p:cNvPr id="467" name="Google Shape;467;g38b9920311d_3_382: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8b9920311d_3_42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g38b9920311d_3_428: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Managers assigned to record the video</a:t>
            </a:r>
            <a:br>
              <a:rPr lang="en"/>
            </a:br>
            <a:r>
              <a:rPr lang="en"/>
              <a:t>- Let parents and kids record matches too</a:t>
            </a:r>
            <a:br>
              <a:rPr lang="en"/>
            </a:br>
            <a:r>
              <a:rPr lang="en"/>
              <a:t>- Scouting opponents</a:t>
            </a:r>
            <a:br>
              <a:rPr lang="en"/>
            </a:br>
            <a:r>
              <a:rPr lang="en"/>
              <a:t>- Smart timestamps to jump to specific parts in the video</a:t>
            </a:r>
            <a:br>
              <a:rPr lang="en"/>
            </a:br>
            <a:r>
              <a:rPr lang="en"/>
              <a:t>- Using web video to cut out clips for film review</a:t>
            </a:r>
            <a:br>
              <a:rPr lang="en"/>
            </a:br>
            <a:r>
              <a:rPr lang="en"/>
              <a:t>- Show at practice, send to YouTube etc</a:t>
            </a:r>
            <a:br>
              <a:rPr lang="en"/>
            </a:br>
            <a:br>
              <a:rPr lang="en"/>
            </a:br>
            <a:r>
              <a:rPr lang="en"/>
              <a:t>Engagement question for the room: what makes film review actually happen in a screen-based era? Assigning coaches to review, team film-study practices.</a:t>
            </a:r>
            <a:endParaRPr/>
          </a:p>
        </p:txBody>
      </p:sp>
      <p:sp>
        <p:nvSpPr>
          <p:cNvPr id="489" name="Google Shape;489;g38b9920311d_3_428: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8b9920311d_3_45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g38b9920311d_3_452: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 "Review webinar from Jeff about practice planning and using software to do it."</a:t>
            </a:r>
            <a:br>
              <a:rPr lang="en"/>
            </a:br>
            <a:r>
              <a:rPr lang="en"/>
              <a:t>Also from slide 16: "Do we want to showcase WIQ practice planner at all here? It's not quite the right product but some people do find value particularly in the first several weeks of practice."</a:t>
            </a:r>
            <a:br>
              <a:rPr lang="en"/>
            </a:br>
            <a:br>
              <a:rPr lang="en"/>
            </a:br>
            <a:r>
              <a:rPr lang="en"/>
              <a:t>OPEN: watch Jeff's webinar and decide how hard to push the practice planner. This slide currently takes the honest position — adjust if you'd rather demo it.</a:t>
            </a:r>
            <a:endParaRPr/>
          </a:p>
        </p:txBody>
      </p:sp>
      <p:sp>
        <p:nvSpPr>
          <p:cNvPr id="514" name="Google Shape;514;g38b9920311d_3_452: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8b9920311d_3_47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g38b9920311d_3_474: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g38b9920311d_3_474: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8b9920311d_3_48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g38b9920311d_3_485: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Fundraiser screenshots</a:t>
            </a:r>
            <a:br>
              <a:rPr lang="en"/>
            </a:br>
            <a:r>
              <a:rPr lang="en"/>
              <a:t>- Ticketed events like BBQs etc</a:t>
            </a:r>
            <a:br>
              <a:rPr lang="en"/>
            </a:br>
            <a:r>
              <a:rPr lang="en"/>
              <a:t>- Spirit stores</a:t>
            </a:r>
            <a:br>
              <a:rPr lang="en"/>
            </a:br>
            <a:r>
              <a:rPr lang="en"/>
              <a:t>- Donation assistant and donation page</a:t>
            </a:r>
            <a:br>
              <a:rPr lang="en"/>
            </a:br>
            <a:r>
              <a:rPr lang="en"/>
              <a:t>- How to decide on booster payments</a:t>
            </a:r>
            <a:br>
              <a:rPr lang="en"/>
            </a:br>
            <a:br>
              <a:rPr lang="en"/>
            </a:br>
            <a:r>
              <a:rPr lang="en"/>
              <a:t>The red-tape point came from Ray Blake in Oklahoma: "there's an excessive amount of red tape involved in collecting and depositing payments through the school. Ability to bypass with a direct link to the booster account helps tremendously." It's on the slide unattributed, since Ray isn't presenting.</a:t>
            </a:r>
            <a:br>
              <a:rPr lang="en"/>
            </a:br>
            <a:br>
              <a:rPr lang="en"/>
            </a:br>
            <a:r>
              <a:rPr lang="en"/>
              <a:t>OPEN: ask Dan what this looks like in a California district before the clinic — he can give the room the local version instead of a second-hand one.</a:t>
            </a:r>
            <a:br>
              <a:rPr lang="en"/>
            </a:br>
            <a:br>
              <a:rPr lang="en"/>
            </a:br>
            <a:r>
              <a:rPr lang="en"/>
              <a:t>OPEN: add fundraiser / spirit store screenshots.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dan, how do AD’s feel about this?</a:t>
            </a:r>
            <a:endParaRPr/>
          </a:p>
        </p:txBody>
      </p:sp>
      <p:sp>
        <p:nvSpPr>
          <p:cNvPr id="549" name="Google Shape;549;g38b9920311d_3_485: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8b9920311d_3_53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g38b9920311d_3_539: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g38b9920311d_3_539: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8b9920311d_3_55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g38b9920311d_3_550: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AI as a thinking partner when you have deep expertise, not as a replacement for critical thinking</a:t>
            </a:r>
            <a:br>
              <a:rPr lang="en"/>
            </a:br>
            <a:r>
              <a:rPr lang="en"/>
              <a:t>- AI is fundamentally software that you use as leverage. It is not a genie, even if it feels like it</a:t>
            </a:r>
            <a:br>
              <a:rPr lang="en"/>
            </a:br>
            <a:r>
              <a:rPr lang="en"/>
              <a:t>- Remember, wrestling and youth sports in general is fundamentally a human thing</a:t>
            </a:r>
            <a:br>
              <a:rPr lang="en"/>
            </a:br>
            <a:r>
              <a:rPr lang="en"/>
              <a:t>- This is literally why WIQ exists: software to save time. We want to remove the unnecessary drudge work of running a team, not the unique parts that make it worthwhile. This is the true lens of "should AI do this for me"</a:t>
            </a:r>
            <a:br>
              <a:rPr lang="en"/>
            </a:br>
            <a:r>
              <a:rPr lang="en"/>
              <a:t>- Read the room in your community</a:t>
            </a:r>
            <a:br>
              <a:rPr lang="en"/>
            </a:br>
            <a:r>
              <a:rPr lang="en"/>
              <a:t>- Role model to your team how to use it</a:t>
            </a:r>
            <a:endParaRPr/>
          </a:p>
        </p:txBody>
      </p:sp>
      <p:sp>
        <p:nvSpPr>
          <p:cNvPr id="589" name="Google Shape;589;g38b9920311d_3_550: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8b9920311d_3_57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g38b9920311d_3_578: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 Have Dan riff on AI on common mistakes he sees people make</a:t>
            </a:r>
            <a:br>
              <a:rPr lang="en"/>
            </a:br>
            <a:r>
              <a:rPr lang="en"/>
              <a:t>- Maybe even have Dan give an example of 'context' he shares with AI, his design system, how he prompts to always reference source materials etc.</a:t>
            </a:r>
            <a:br>
              <a:rPr lang="en"/>
            </a:br>
            <a:r>
              <a:rPr lang="en"/>
              <a:t>Original title was "Tattoos and AI, common problems."</a:t>
            </a:r>
            <a:br>
              <a:rPr lang="en"/>
            </a:br>
            <a:br>
              <a:rPr lang="en"/>
            </a:br>
            <a:r>
              <a:rPr lang="en"/>
              <a:t>OPEN: confirm with Dan what he wants on screen while he riffs.</a:t>
            </a:r>
            <a:endParaRPr/>
          </a:p>
        </p:txBody>
      </p:sp>
      <p:sp>
        <p:nvSpPr>
          <p:cNvPr id="618" name="Google Shape;618;g38b9920311d_3_578: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8b9920311d_3_60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 name="Google Shape;640;g38b9920311d_3_600: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notes:</a:t>
            </a:r>
            <a:br>
              <a:rPr lang="en"/>
            </a:br>
            <a:r>
              <a:rPr lang="en"/>
              <a:t>Good: anything with a defined output that the AI can verify against or is very well known. Examples: analyze data sets; go find all tournaments on USA bracketing that are online near us and give me a succinct list; reformatting documents / videos.</a:t>
            </a:r>
            <a:br>
              <a:rPr lang="en"/>
            </a:br>
            <a:r>
              <a:rPr lang="en"/>
              <a:t>Bad: careful with written words. Highlight video generation can be really helpful (stitch x clips together, etc).</a:t>
            </a:r>
            <a:endParaRPr/>
          </a:p>
        </p:txBody>
      </p:sp>
      <p:sp>
        <p:nvSpPr>
          <p:cNvPr id="641" name="Google Shape;641;g38b9920311d_3_600: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8b9920311d_3_651: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g38b9920311d_3_651:notes"/>
          <p:cNvSpPr txBox="1"/>
          <p:nvPr>
            <p:ph idx="1" type="body"/>
          </p:nvPr>
        </p:nvSpPr>
        <p:spPr>
          <a:xfrm>
            <a:off x="914400" y="4400550"/>
            <a:ext cx="73152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Original note (slide 29, peer review): "Have breakout groups or time for them to jot notes? Other thoughts? This is a 90 minute session, do we have enough stuff in here?"</a:t>
            </a:r>
            <a:br>
              <a:rPr lang="en"/>
            </a:br>
            <a:br>
              <a:rPr lang="en"/>
            </a:br>
            <a:r>
              <a:rPr lang="en"/>
              <a:t>Also from slide 2: "What are you using for all these things? Condense as possible." — that's question 1 here.</a:t>
            </a:r>
            <a:br>
              <a:rPr lang="en"/>
            </a:br>
            <a:br>
              <a:rPr lang="en"/>
            </a:br>
            <a:r>
              <a:rPr lang="en"/>
              <a:t>OPEN: decide timing. Ten minutes here plus the demo gets a 90-minute session comfortably full. Bring paper and pens if you want them jotting notes.</a:t>
            </a:r>
            <a:endParaRPr/>
          </a:p>
        </p:txBody>
      </p:sp>
      <p:sp>
        <p:nvSpPr>
          <p:cNvPr id="674" name="Google Shape;674;g38b9920311d_3_651:notes"/>
          <p:cNvSpPr txBox="1"/>
          <p:nvPr>
            <p:ph idx="12" type="sldNum"/>
          </p:nvPr>
        </p:nvSpPr>
        <p:spPr>
          <a:xfrm>
            <a:off x="5179484" y="8685213"/>
            <a:ext cx="39624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8b9920311d_0_53: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g38b9920311d_0_53: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g38b9920311d_0_53: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56" name="Shape 56"/>
        <p:cNvGrpSpPr/>
        <p:nvPr/>
      </p:nvGrpSpPr>
      <p:grpSpPr>
        <a:xfrm>
          <a:off x="0" y="0"/>
          <a:ext cx="0" cy="0"/>
          <a:chOff x="0" y="0"/>
          <a:chExt cx="0" cy="0"/>
        </a:xfrm>
      </p:grpSpPr>
      <p:sp>
        <p:nvSpPr>
          <p:cNvPr id="57" name="Google Shape;57;p15"/>
          <p:cNvSpPr txBox="1"/>
          <p:nvPr/>
        </p:nvSpPr>
        <p:spPr>
          <a:xfrm>
            <a:off x="548655" y="493795"/>
            <a:ext cx="3840600" cy="329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29AB0"/>
              </a:buClr>
              <a:buSzPts val="1100"/>
              <a:buFont typeface="Inter"/>
              <a:buNone/>
            </a:pPr>
            <a:r>
              <a:rPr b="0" i="0" lang="en" sz="1100" u="none" cap="none" strike="noStrike">
                <a:solidFill>
                  <a:srgbClr val="829AB0"/>
                </a:solidFill>
                <a:latin typeface="Inter"/>
                <a:ea typeface="Inter"/>
                <a:cs typeface="Inter"/>
                <a:sym typeface="Inter"/>
              </a:rPr>
              <a:t>3rd Annual Stanford Wrestling Coaches &amp; Leaders Clinic</a:t>
            </a:r>
            <a:endParaRPr b="0" i="0" sz="1100" u="none" cap="none" strike="noStrike">
              <a:solidFill>
                <a:schemeClr val="dk1"/>
              </a:solidFill>
              <a:latin typeface="Calibri"/>
              <a:ea typeface="Calibri"/>
              <a:cs typeface="Calibri"/>
              <a:sym typeface="Calibri"/>
            </a:endParaRPr>
          </a:p>
        </p:txBody>
      </p:sp>
      <p:sp>
        <p:nvSpPr>
          <p:cNvPr id="58" name="Google Shape;58;p15"/>
          <p:cNvSpPr txBox="1"/>
          <p:nvPr/>
        </p:nvSpPr>
        <p:spPr>
          <a:xfrm>
            <a:off x="548640" y="1691640"/>
            <a:ext cx="7863840" cy="13716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FFFFFF"/>
              </a:buClr>
              <a:buSzPts val="3400"/>
              <a:buFont typeface="Inter"/>
              <a:buNone/>
            </a:pPr>
            <a:r>
              <a:rPr b="1" i="0" lang="en" sz="3400" u="none" cap="none" strike="noStrike">
                <a:solidFill>
                  <a:srgbClr val="FFFFFF"/>
                </a:solidFill>
                <a:latin typeface="Inter"/>
                <a:ea typeface="Inter"/>
                <a:cs typeface="Inter"/>
                <a:sym typeface="Inter"/>
              </a:rPr>
              <a:t>Being innovative &amp; working smarter</a:t>
            </a:r>
            <a:endParaRPr b="0" i="0" sz="34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FFFFFF"/>
              </a:buClr>
              <a:buSzPts val="3400"/>
              <a:buFont typeface="Inter"/>
              <a:buNone/>
            </a:pPr>
            <a:r>
              <a:rPr b="1" i="0" lang="en" sz="3400" u="none" cap="none" strike="noStrike">
                <a:solidFill>
                  <a:srgbClr val="FFFFFF"/>
                </a:solidFill>
                <a:latin typeface="Inter"/>
                <a:ea typeface="Inter"/>
                <a:cs typeface="Inter"/>
                <a:sym typeface="Inter"/>
              </a:rPr>
              <a:t>at the high school level</a:t>
            </a:r>
            <a:endParaRPr b="0" i="0" sz="3400" u="none" cap="none" strike="noStrike">
              <a:solidFill>
                <a:schemeClr val="dk1"/>
              </a:solidFill>
              <a:latin typeface="Calibri"/>
              <a:ea typeface="Calibri"/>
              <a:cs typeface="Calibri"/>
              <a:sym typeface="Calibri"/>
            </a:endParaRPr>
          </a:p>
        </p:txBody>
      </p:sp>
      <p:sp>
        <p:nvSpPr>
          <p:cNvPr id="59" name="Google Shape;59;p15"/>
          <p:cNvSpPr txBox="1"/>
          <p:nvPr/>
        </p:nvSpPr>
        <p:spPr>
          <a:xfrm>
            <a:off x="548640" y="2999232"/>
            <a:ext cx="7680960" cy="8229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DAE2EC"/>
              </a:buClr>
              <a:buSzPts val="1350"/>
              <a:buFont typeface="Inter"/>
              <a:buNone/>
            </a:pPr>
            <a:r>
              <a:rPr b="0" i="0" lang="en" sz="1350" u="none" cap="none" strike="noStrike">
                <a:solidFill>
                  <a:srgbClr val="DAE2EC"/>
                </a:solidFill>
                <a:latin typeface="Inter"/>
                <a:ea typeface="Inter"/>
                <a:cs typeface="Inter"/>
                <a:sym typeface="Inter"/>
              </a:rPr>
              <a:t>Deciding on your team's internal operating system, creating a culture of self-reliance, and using software to make it stick.</a:t>
            </a:r>
            <a:endParaRPr b="0" i="0" sz="1350" u="none" cap="none" strike="noStrike">
              <a:solidFill>
                <a:schemeClr val="dk1"/>
              </a:solidFill>
              <a:latin typeface="Calibri"/>
              <a:ea typeface="Calibri"/>
              <a:cs typeface="Calibri"/>
              <a:sym typeface="Calibri"/>
            </a:endParaRPr>
          </a:p>
        </p:txBody>
      </p:sp>
      <p:sp>
        <p:nvSpPr>
          <p:cNvPr id="60" name="Google Shape;60;p15"/>
          <p:cNvSpPr txBox="1"/>
          <p:nvPr/>
        </p:nvSpPr>
        <p:spPr>
          <a:xfrm>
            <a:off x="548640" y="3931920"/>
            <a:ext cx="28346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150"/>
              <a:buFont typeface="Inter"/>
              <a:buNone/>
            </a:pPr>
            <a:r>
              <a:rPr b="1" i="0" lang="en" sz="1150" u="none" cap="none" strike="noStrike">
                <a:solidFill>
                  <a:srgbClr val="3DBD92"/>
                </a:solidFill>
                <a:latin typeface="Inter"/>
                <a:ea typeface="Inter"/>
                <a:cs typeface="Inter"/>
                <a:sym typeface="Inter"/>
              </a:rPr>
              <a:t>Matt Sencenbaugh</a:t>
            </a:r>
            <a:endParaRPr b="0" i="0" sz="1150" u="none" cap="none" strike="noStrike">
              <a:solidFill>
                <a:schemeClr val="dk1"/>
              </a:solidFill>
              <a:latin typeface="Calibri"/>
              <a:ea typeface="Calibri"/>
              <a:cs typeface="Calibri"/>
              <a:sym typeface="Calibri"/>
            </a:endParaRPr>
          </a:p>
        </p:txBody>
      </p:sp>
      <p:sp>
        <p:nvSpPr>
          <p:cNvPr id="61" name="Google Shape;61;p15"/>
          <p:cNvSpPr txBox="1"/>
          <p:nvPr/>
        </p:nvSpPr>
        <p:spPr>
          <a:xfrm>
            <a:off x="548640" y="4151376"/>
            <a:ext cx="28346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AE2EC"/>
              </a:buClr>
              <a:buSzPts val="1000"/>
              <a:buFont typeface="Inter"/>
              <a:buNone/>
            </a:pPr>
            <a:r>
              <a:rPr b="0" i="0" lang="en" sz="1000" u="none" cap="none" strike="noStrike">
                <a:solidFill>
                  <a:srgbClr val="DAE2EC"/>
                </a:solidFill>
                <a:latin typeface="Inter"/>
                <a:ea typeface="Inter"/>
                <a:cs typeface="Inter"/>
                <a:sym typeface="Inter"/>
              </a:rPr>
              <a:t>Founder, WrestlingIQ</a:t>
            </a:r>
            <a:endParaRPr b="0" i="0" sz="1000" u="none" cap="none" strike="noStrike">
              <a:solidFill>
                <a:schemeClr val="dk1"/>
              </a:solidFill>
              <a:latin typeface="Calibri"/>
              <a:ea typeface="Calibri"/>
              <a:cs typeface="Calibri"/>
              <a:sym typeface="Calibri"/>
            </a:endParaRPr>
          </a:p>
        </p:txBody>
      </p:sp>
      <p:sp>
        <p:nvSpPr>
          <p:cNvPr id="62" name="Google Shape;62;p15"/>
          <p:cNvSpPr txBox="1"/>
          <p:nvPr/>
        </p:nvSpPr>
        <p:spPr>
          <a:xfrm>
            <a:off x="3657600" y="3931920"/>
            <a:ext cx="40233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150"/>
              <a:buFont typeface="Inter"/>
              <a:buNone/>
            </a:pPr>
            <a:r>
              <a:rPr b="1" i="0" lang="en" sz="1150" u="none" cap="none" strike="noStrike">
                <a:solidFill>
                  <a:srgbClr val="3DBD92"/>
                </a:solidFill>
                <a:latin typeface="Inter"/>
                <a:ea typeface="Inter"/>
                <a:cs typeface="Inter"/>
                <a:sym typeface="Inter"/>
              </a:rPr>
              <a:t>Daniel McCune</a:t>
            </a:r>
            <a:endParaRPr b="0" i="0" sz="1150" u="none" cap="none" strike="noStrike">
              <a:solidFill>
                <a:schemeClr val="dk1"/>
              </a:solidFill>
              <a:latin typeface="Calibri"/>
              <a:ea typeface="Calibri"/>
              <a:cs typeface="Calibri"/>
              <a:sym typeface="Calibri"/>
            </a:endParaRPr>
          </a:p>
        </p:txBody>
      </p:sp>
      <p:sp>
        <p:nvSpPr>
          <p:cNvPr id="63" name="Google Shape;63;p15"/>
          <p:cNvSpPr txBox="1"/>
          <p:nvPr/>
        </p:nvSpPr>
        <p:spPr>
          <a:xfrm>
            <a:off x="3657600" y="4151376"/>
            <a:ext cx="40233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AE2EC"/>
              </a:buClr>
              <a:buSzPts val="1000"/>
              <a:buFont typeface="Inter"/>
              <a:buNone/>
            </a:pPr>
            <a:r>
              <a:rPr b="0" i="0" lang="en" sz="1000" u="none" cap="none" strike="noStrike">
                <a:solidFill>
                  <a:srgbClr val="DAE2EC"/>
                </a:solidFill>
                <a:latin typeface="Inter"/>
                <a:ea typeface="Inter"/>
                <a:cs typeface="Inter"/>
                <a:sym typeface="Inter"/>
              </a:rPr>
              <a:t>Athletic Director, Fremont High School</a:t>
            </a:r>
            <a:endParaRPr b="0" i="0" sz="1000" u="none" cap="none" strike="noStrike">
              <a:solidFill>
                <a:schemeClr val="dk1"/>
              </a:solidFill>
              <a:latin typeface="Calibri"/>
              <a:ea typeface="Calibri"/>
              <a:cs typeface="Calibri"/>
              <a:sym typeface="Calibri"/>
            </a:endParaRPr>
          </a:p>
        </p:txBody>
      </p:sp>
      <p:sp>
        <p:nvSpPr>
          <p:cNvPr id="64" name="Google Shape;64;p15"/>
          <p:cNvSpPr txBox="1"/>
          <p:nvPr/>
        </p:nvSpPr>
        <p:spPr>
          <a:xfrm>
            <a:off x="548640" y="4526280"/>
            <a:ext cx="7863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29AB0"/>
              </a:buClr>
              <a:buSzPts val="950"/>
              <a:buFont typeface="Inter"/>
              <a:buNone/>
            </a:pPr>
            <a:r>
              <a:rPr b="0" i="0" lang="en" sz="950" u="none" cap="none" strike="noStrike">
                <a:solidFill>
                  <a:srgbClr val="829AB0"/>
                </a:solidFill>
                <a:latin typeface="Inter"/>
                <a:ea typeface="Inter"/>
                <a:cs typeface="Inter"/>
                <a:sym typeface="Inter"/>
              </a:rPr>
              <a:t>Block 2  ·  10:45 AM – 12:15 PM  ·  Kissick Auditorium (Room 02)  ·  Saturday, September 12, 2026</a:t>
            </a:r>
            <a:endParaRPr b="0" i="0" sz="9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69" name="Shape 69"/>
        <p:cNvGrpSpPr/>
        <p:nvPr/>
      </p:nvGrpSpPr>
      <p:grpSpPr>
        <a:xfrm>
          <a:off x="0" y="0"/>
          <a:ext cx="0" cy="0"/>
          <a:chOff x="0" y="0"/>
          <a:chExt cx="0" cy="0"/>
        </a:xfrm>
      </p:grpSpPr>
      <p:sp>
        <p:nvSpPr>
          <p:cNvPr id="70" name="Google Shape;70;p16"/>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THE NEXT 90 MINUTES</a:t>
            </a:r>
            <a:endParaRPr b="0" i="0" sz="950" u="none" cap="none" strike="noStrike">
              <a:solidFill>
                <a:schemeClr val="dk1"/>
              </a:solidFill>
              <a:latin typeface="Calibri"/>
              <a:ea typeface="Calibri"/>
              <a:cs typeface="Calibri"/>
              <a:sym typeface="Calibri"/>
            </a:endParaRPr>
          </a:p>
        </p:txBody>
      </p:sp>
      <p:sp>
        <p:nvSpPr>
          <p:cNvPr id="71" name="Google Shape;71;p16"/>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Four decisions that give you your time back</a:t>
            </a:r>
            <a:endParaRPr b="0" i="0" sz="2500" u="none" cap="none" strike="noStrike">
              <a:solidFill>
                <a:schemeClr val="dk1"/>
              </a:solidFill>
              <a:latin typeface="Calibri"/>
              <a:ea typeface="Calibri"/>
              <a:cs typeface="Calibri"/>
              <a:sym typeface="Calibri"/>
            </a:endParaRPr>
          </a:p>
        </p:txBody>
      </p:sp>
      <p:sp>
        <p:nvSpPr>
          <p:cNvPr id="72" name="Google Shape;72;p16"/>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73" name="Google Shape;73;p16"/>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74" name="Google Shape;74;p16"/>
          <p:cNvSpPr/>
          <p:nvPr/>
        </p:nvSpPr>
        <p:spPr>
          <a:xfrm>
            <a:off x="548640" y="1417320"/>
            <a:ext cx="1860804"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6"/>
          <p:cNvSpPr txBox="1"/>
          <p:nvPr/>
        </p:nvSpPr>
        <p:spPr>
          <a:xfrm>
            <a:off x="749808"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01</a:t>
            </a:r>
            <a:endParaRPr b="0" i="0" sz="850" u="none" cap="none" strike="noStrike">
              <a:solidFill>
                <a:schemeClr val="dk1"/>
              </a:solidFill>
              <a:latin typeface="Calibri"/>
              <a:ea typeface="Calibri"/>
              <a:cs typeface="Calibri"/>
              <a:sym typeface="Calibri"/>
            </a:endParaRPr>
          </a:p>
        </p:txBody>
      </p:sp>
      <p:sp>
        <p:nvSpPr>
          <p:cNvPr id="76" name="Google Shape;76;p16"/>
          <p:cNvSpPr txBox="1"/>
          <p:nvPr/>
        </p:nvSpPr>
        <p:spPr>
          <a:xfrm>
            <a:off x="749808" y="1837944"/>
            <a:ext cx="1458468"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400"/>
              <a:buFont typeface="Inter"/>
              <a:buNone/>
            </a:pPr>
            <a:r>
              <a:rPr b="1" i="0" lang="en" sz="1400" u="none" cap="none" strike="noStrike">
                <a:solidFill>
                  <a:srgbClr val="102A42"/>
                </a:solidFill>
                <a:latin typeface="Inter"/>
                <a:ea typeface="Inter"/>
                <a:cs typeface="Inter"/>
                <a:sym typeface="Inter"/>
              </a:rPr>
              <a:t>Communication</a:t>
            </a:r>
            <a:endParaRPr b="0" i="0" sz="1400" u="none" cap="none" strike="noStrike">
              <a:solidFill>
                <a:schemeClr val="dk1"/>
              </a:solidFill>
              <a:latin typeface="Calibri"/>
              <a:ea typeface="Calibri"/>
              <a:cs typeface="Calibri"/>
              <a:sym typeface="Calibri"/>
            </a:endParaRPr>
          </a:p>
        </p:txBody>
      </p:sp>
      <p:sp>
        <p:nvSpPr>
          <p:cNvPr id="77" name="Google Shape;77;p16"/>
          <p:cNvSpPr txBox="1"/>
          <p:nvPr/>
        </p:nvSpPr>
        <p:spPr>
          <a:xfrm>
            <a:off x="749808" y="2404872"/>
            <a:ext cx="1458468"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Information architecture </a:t>
            </a:r>
            <a:r>
              <a:rPr b="0" i="0" lang="en" sz="1000" u="none" cap="none" strike="noStrike">
                <a:solidFill>
                  <a:srgbClr val="48647F"/>
                </a:solidFill>
                <a:latin typeface="Inter"/>
                <a:ea typeface="Inter"/>
                <a:cs typeface="Inter"/>
                <a:sym typeface="Inter"/>
              </a:rPr>
              <a:t>and building a team that </a:t>
            </a:r>
            <a:r>
              <a:rPr lang="en" sz="1000">
                <a:solidFill>
                  <a:srgbClr val="48647F"/>
                </a:solidFill>
                <a:latin typeface="Inter"/>
                <a:ea typeface="Inter"/>
                <a:cs typeface="Inter"/>
                <a:sym typeface="Inter"/>
              </a:rPr>
              <a:t>is self-reliant.</a:t>
            </a:r>
            <a:endParaRPr b="0" i="0" sz="1000" u="none" cap="none" strike="noStrike">
              <a:solidFill>
                <a:schemeClr val="dk1"/>
              </a:solidFill>
              <a:latin typeface="Calibri"/>
              <a:ea typeface="Calibri"/>
              <a:cs typeface="Calibri"/>
              <a:sym typeface="Calibri"/>
            </a:endParaRPr>
          </a:p>
        </p:txBody>
      </p:sp>
      <p:sp>
        <p:nvSpPr>
          <p:cNvPr id="78" name="Google Shape;78;p16"/>
          <p:cNvSpPr/>
          <p:nvPr/>
        </p:nvSpPr>
        <p:spPr>
          <a:xfrm>
            <a:off x="2610612" y="1417320"/>
            <a:ext cx="1860804"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txBox="1"/>
          <p:nvPr/>
        </p:nvSpPr>
        <p:spPr>
          <a:xfrm>
            <a:off x="2811780"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02</a:t>
            </a:r>
            <a:endParaRPr b="0" i="0" sz="850" u="none" cap="none" strike="noStrike">
              <a:solidFill>
                <a:schemeClr val="dk1"/>
              </a:solidFill>
              <a:latin typeface="Calibri"/>
              <a:ea typeface="Calibri"/>
              <a:cs typeface="Calibri"/>
              <a:sym typeface="Calibri"/>
            </a:endParaRPr>
          </a:p>
        </p:txBody>
      </p:sp>
      <p:sp>
        <p:nvSpPr>
          <p:cNvPr id="80" name="Google Shape;80;p16"/>
          <p:cNvSpPr txBox="1"/>
          <p:nvPr/>
        </p:nvSpPr>
        <p:spPr>
          <a:xfrm>
            <a:off x="2811780" y="1837944"/>
            <a:ext cx="1458468"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400"/>
              <a:buFont typeface="Inter"/>
              <a:buNone/>
            </a:pPr>
            <a:r>
              <a:rPr b="1" i="0" lang="en" sz="1400" u="none" cap="none" strike="noStrike">
                <a:solidFill>
                  <a:srgbClr val="102A42"/>
                </a:solidFill>
                <a:latin typeface="Inter"/>
                <a:ea typeface="Inter"/>
                <a:cs typeface="Inter"/>
                <a:sym typeface="Inter"/>
              </a:rPr>
              <a:t>Attendance &amp; logistics</a:t>
            </a:r>
            <a:endParaRPr b="0" i="0" sz="1400" u="none" cap="none" strike="noStrike">
              <a:solidFill>
                <a:schemeClr val="dk1"/>
              </a:solidFill>
              <a:latin typeface="Calibri"/>
              <a:ea typeface="Calibri"/>
              <a:cs typeface="Calibri"/>
              <a:sym typeface="Calibri"/>
            </a:endParaRPr>
          </a:p>
        </p:txBody>
      </p:sp>
      <p:sp>
        <p:nvSpPr>
          <p:cNvPr id="81" name="Google Shape;81;p16"/>
          <p:cNvSpPr txBox="1"/>
          <p:nvPr/>
        </p:nvSpPr>
        <p:spPr>
          <a:xfrm>
            <a:off x="2811780" y="2404872"/>
            <a:ext cx="1458468"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Gear, weight, video, practice planning — one system, good data.</a:t>
            </a:r>
            <a:endParaRPr b="0" i="0" sz="1000" u="none" cap="none" strike="noStrike">
              <a:solidFill>
                <a:schemeClr val="dk1"/>
              </a:solidFill>
              <a:latin typeface="Calibri"/>
              <a:ea typeface="Calibri"/>
              <a:cs typeface="Calibri"/>
              <a:sym typeface="Calibri"/>
            </a:endParaRPr>
          </a:p>
        </p:txBody>
      </p:sp>
      <p:sp>
        <p:nvSpPr>
          <p:cNvPr id="82" name="Google Shape;82;p16"/>
          <p:cNvSpPr/>
          <p:nvPr/>
        </p:nvSpPr>
        <p:spPr>
          <a:xfrm>
            <a:off x="4672584" y="1417320"/>
            <a:ext cx="1860804"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nvSpPr>
        <p:spPr>
          <a:xfrm>
            <a:off x="4873752"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03</a:t>
            </a:r>
            <a:endParaRPr b="0" i="0" sz="850" u="none" cap="none" strike="noStrike">
              <a:solidFill>
                <a:schemeClr val="dk1"/>
              </a:solidFill>
              <a:latin typeface="Calibri"/>
              <a:ea typeface="Calibri"/>
              <a:cs typeface="Calibri"/>
              <a:sym typeface="Calibri"/>
            </a:endParaRPr>
          </a:p>
        </p:txBody>
      </p:sp>
      <p:sp>
        <p:nvSpPr>
          <p:cNvPr id="84" name="Google Shape;84;p16"/>
          <p:cNvSpPr txBox="1"/>
          <p:nvPr/>
        </p:nvSpPr>
        <p:spPr>
          <a:xfrm>
            <a:off x="4873752" y="1837944"/>
            <a:ext cx="1458468"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400"/>
              <a:buFont typeface="Inter"/>
              <a:buNone/>
            </a:pPr>
            <a:r>
              <a:rPr b="1" i="0" lang="en" sz="1400" u="none" cap="none" strike="noStrike">
                <a:solidFill>
                  <a:srgbClr val="102A42"/>
                </a:solidFill>
                <a:latin typeface="Inter"/>
                <a:ea typeface="Inter"/>
                <a:cs typeface="Inter"/>
                <a:sym typeface="Inter"/>
              </a:rPr>
              <a:t>Booster payments</a:t>
            </a:r>
            <a:endParaRPr b="0" i="0" sz="1400" u="none" cap="none" strike="noStrike">
              <a:solidFill>
                <a:schemeClr val="dk1"/>
              </a:solidFill>
              <a:latin typeface="Calibri"/>
              <a:ea typeface="Calibri"/>
              <a:cs typeface="Calibri"/>
              <a:sym typeface="Calibri"/>
            </a:endParaRPr>
          </a:p>
        </p:txBody>
      </p:sp>
      <p:sp>
        <p:nvSpPr>
          <p:cNvPr id="85" name="Google Shape;85;p16"/>
          <p:cNvSpPr txBox="1"/>
          <p:nvPr/>
        </p:nvSpPr>
        <p:spPr>
          <a:xfrm>
            <a:off x="4873752" y="2404872"/>
            <a:ext cx="1458468"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Modernizing the money stack without the district red tape.</a:t>
            </a:r>
            <a:endParaRPr b="0" i="0" sz="1000" u="none" cap="none" strike="noStrike">
              <a:solidFill>
                <a:schemeClr val="dk1"/>
              </a:solidFill>
              <a:latin typeface="Calibri"/>
              <a:ea typeface="Calibri"/>
              <a:cs typeface="Calibri"/>
              <a:sym typeface="Calibri"/>
            </a:endParaRPr>
          </a:p>
        </p:txBody>
      </p:sp>
      <p:sp>
        <p:nvSpPr>
          <p:cNvPr id="86" name="Google Shape;86;p16"/>
          <p:cNvSpPr/>
          <p:nvPr/>
        </p:nvSpPr>
        <p:spPr>
          <a:xfrm>
            <a:off x="6734556" y="1417320"/>
            <a:ext cx="1860804"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6"/>
          <p:cNvSpPr txBox="1"/>
          <p:nvPr/>
        </p:nvSpPr>
        <p:spPr>
          <a:xfrm>
            <a:off x="6935724"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04</a:t>
            </a:r>
            <a:endParaRPr b="0" i="0" sz="850" u="none" cap="none" strike="noStrike">
              <a:solidFill>
                <a:schemeClr val="dk1"/>
              </a:solidFill>
              <a:latin typeface="Calibri"/>
              <a:ea typeface="Calibri"/>
              <a:cs typeface="Calibri"/>
              <a:sym typeface="Calibri"/>
            </a:endParaRPr>
          </a:p>
        </p:txBody>
      </p:sp>
      <p:sp>
        <p:nvSpPr>
          <p:cNvPr id="88" name="Google Shape;88;p16"/>
          <p:cNvSpPr txBox="1"/>
          <p:nvPr/>
        </p:nvSpPr>
        <p:spPr>
          <a:xfrm>
            <a:off x="6935724" y="1837944"/>
            <a:ext cx="1458468"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400"/>
              <a:buFont typeface="Inter"/>
              <a:buNone/>
            </a:pPr>
            <a:r>
              <a:rPr b="1" i="0" lang="en" sz="1400" u="none" cap="none" strike="noStrike">
                <a:solidFill>
                  <a:srgbClr val="102A42"/>
                </a:solidFill>
                <a:latin typeface="Inter"/>
                <a:ea typeface="Inter"/>
                <a:cs typeface="Inter"/>
                <a:sym typeface="Inter"/>
              </a:rPr>
              <a:t>AI</a:t>
            </a:r>
            <a:endParaRPr b="0" i="0" sz="1400" u="none" cap="none" strike="noStrike">
              <a:solidFill>
                <a:schemeClr val="dk1"/>
              </a:solidFill>
              <a:latin typeface="Calibri"/>
              <a:ea typeface="Calibri"/>
              <a:cs typeface="Calibri"/>
              <a:sym typeface="Calibri"/>
            </a:endParaRPr>
          </a:p>
        </p:txBody>
      </p:sp>
      <p:sp>
        <p:nvSpPr>
          <p:cNvPr id="89" name="Google Shape;89;p16"/>
          <p:cNvSpPr txBox="1"/>
          <p:nvPr/>
        </p:nvSpPr>
        <p:spPr>
          <a:xfrm>
            <a:off x="6935724" y="2404872"/>
            <a:ext cx="1458468"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Does it even matter?</a:t>
            </a:r>
            <a:endParaRPr sz="1000">
              <a:solidFill>
                <a:srgbClr val="48647F"/>
              </a:solidFill>
              <a:latin typeface="Inter"/>
              <a:ea typeface="Inter"/>
              <a:cs typeface="Inter"/>
              <a:sym typeface="Inter"/>
            </a:endParaRPr>
          </a:p>
          <a:p>
            <a:pPr indent="0" lvl="0" marL="0" marR="0" rtl="0" algn="l">
              <a:lnSpc>
                <a:spcPct val="114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Hot and cold takes.</a:t>
            </a:r>
            <a:endParaRPr b="0" i="0" sz="1000" u="none" cap="none" strike="noStrike">
              <a:solidFill>
                <a:schemeClr val="dk1"/>
              </a:solidFill>
              <a:latin typeface="Calibri"/>
              <a:ea typeface="Calibri"/>
              <a:cs typeface="Calibri"/>
              <a:sym typeface="Calibri"/>
            </a:endParaRPr>
          </a:p>
        </p:txBody>
      </p:sp>
      <p:sp>
        <p:nvSpPr>
          <p:cNvPr id="90" name="Google Shape;90;p16"/>
          <p:cNvSpPr txBox="1"/>
          <p:nvPr/>
        </p:nvSpPr>
        <p:spPr>
          <a:xfrm>
            <a:off x="548640" y="3401568"/>
            <a:ext cx="80467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647F"/>
              </a:buClr>
              <a:buSzPts val="1100"/>
              <a:buFont typeface="Inter"/>
              <a:buNone/>
            </a:pPr>
            <a:r>
              <a:t/>
            </a:r>
            <a:endParaRPr b="0" i="0" sz="1100" u="none" cap="none" strike="noStrike">
              <a:solidFill>
                <a:schemeClr val="dk1"/>
              </a:solidFill>
              <a:latin typeface="Calibri"/>
              <a:ea typeface="Calibri"/>
              <a:cs typeface="Calibri"/>
              <a:sym typeface="Calibri"/>
            </a:endParaRPr>
          </a:p>
        </p:txBody>
      </p:sp>
      <p:sp>
        <p:nvSpPr>
          <p:cNvPr id="91" name="Google Shape;91;p16"/>
          <p:cNvSpPr/>
          <p:nvPr/>
        </p:nvSpPr>
        <p:spPr>
          <a:xfrm>
            <a:off x="548650" y="3401575"/>
            <a:ext cx="8046600" cy="1177500"/>
          </a:xfrm>
          <a:prstGeom prst="roundRect">
            <a:avLst>
              <a:gd fmla="val 6667"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txBox="1"/>
          <p:nvPr/>
        </p:nvSpPr>
        <p:spPr>
          <a:xfrm>
            <a:off x="822960" y="3904488"/>
            <a:ext cx="7498080" cy="42062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Pick the smallest number of tools that covers all of this. Every extra system is another place your team forgets to look.</a:t>
            </a:r>
            <a:endParaRPr b="0" i="1" sz="1250" u="none" cap="none" strike="noStrike">
              <a:solidFill>
                <a:srgbClr val="FFFFFF"/>
              </a:solidFill>
              <a:latin typeface="Inter"/>
              <a:ea typeface="Inter"/>
              <a:cs typeface="Inter"/>
              <a:sym typeface="Inter"/>
            </a:endParaRPr>
          </a:p>
          <a:p>
            <a:pPr indent="0" lvl="0" marL="0" marR="0" rtl="0" algn="l">
              <a:lnSpc>
                <a:spcPct val="125000"/>
              </a:lnSpc>
              <a:spcBef>
                <a:spcPts val="0"/>
              </a:spcBef>
              <a:spcAft>
                <a:spcPts val="0"/>
              </a:spcAft>
              <a:buClr>
                <a:srgbClr val="FFFFFF"/>
              </a:buClr>
              <a:buSzPts val="1250"/>
              <a:buFont typeface="Inter"/>
              <a:buNone/>
            </a:pPr>
            <a:r>
              <a:t/>
            </a:r>
            <a:endParaRPr i="1" sz="1250">
              <a:solidFill>
                <a:srgbClr val="FFFFFF"/>
              </a:solidFill>
              <a:latin typeface="Inter"/>
              <a:ea typeface="Inter"/>
              <a:cs typeface="Inter"/>
              <a:sym typeface="Inter"/>
            </a:endParaRPr>
          </a:p>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Screenshots throughout use WrestlingIQ</a:t>
            </a:r>
            <a:r>
              <a:rPr i="1" lang="en" sz="1250">
                <a:solidFill>
                  <a:srgbClr val="FFFFFF"/>
                </a:solidFill>
                <a:latin typeface="Inter"/>
                <a:ea typeface="Inter"/>
                <a:cs typeface="Inter"/>
                <a:sym typeface="Inter"/>
              </a:rPr>
              <a:t>, but </a:t>
            </a:r>
            <a:r>
              <a:rPr b="0" i="1" lang="en" sz="1250" u="none" cap="none" strike="noStrike">
                <a:solidFill>
                  <a:srgbClr val="FFFFFF"/>
                </a:solidFill>
                <a:latin typeface="Inter"/>
                <a:ea typeface="Inter"/>
                <a:cs typeface="Inter"/>
                <a:sym typeface="Inter"/>
              </a:rPr>
              <a:t>the ideas apply to whatever software you </a:t>
            </a:r>
            <a:r>
              <a:rPr i="1" lang="en" sz="1250">
                <a:solidFill>
                  <a:srgbClr val="FFFFFF"/>
                </a:solidFill>
                <a:latin typeface="Inter"/>
                <a:ea typeface="Inter"/>
                <a:cs typeface="Inter"/>
                <a:sym typeface="Inter"/>
              </a:rPr>
              <a:t>use.</a:t>
            </a:r>
            <a:endParaRPr b="0" i="1" sz="1250" u="none" cap="none" strike="noStrike">
              <a:solidFill>
                <a:srgbClr val="FFFFFF"/>
              </a:solidFill>
              <a:latin typeface="Inter"/>
              <a:ea typeface="Inter"/>
              <a:cs typeface="Inter"/>
              <a:sym typeface="Inter"/>
            </a:endParaRPr>
          </a:p>
          <a:p>
            <a:pPr indent="0" lvl="0" marL="0" marR="0" rtl="0" algn="l">
              <a:lnSpc>
                <a:spcPct val="125000"/>
              </a:lnSpc>
              <a:spcBef>
                <a:spcPts val="0"/>
              </a:spcBef>
              <a:spcAft>
                <a:spcPts val="0"/>
              </a:spcAft>
              <a:buClr>
                <a:srgbClr val="FFFFFF"/>
              </a:buClr>
              <a:buSzPts val="1250"/>
              <a:buFont typeface="Inter"/>
              <a:buNone/>
            </a:pPr>
            <a:r>
              <a:t/>
            </a:r>
            <a:endParaRPr i="1" sz="1250">
              <a:solidFill>
                <a:srgbClr val="FFFFFF"/>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97" name="Shape 97"/>
        <p:cNvGrpSpPr/>
        <p:nvPr/>
      </p:nvGrpSpPr>
      <p:grpSpPr>
        <a:xfrm>
          <a:off x="0" y="0"/>
          <a:ext cx="0" cy="0"/>
          <a:chOff x="0" y="0"/>
          <a:chExt cx="0" cy="0"/>
        </a:xfrm>
      </p:grpSpPr>
      <p:sp>
        <p:nvSpPr>
          <p:cNvPr id="98" name="Google Shape;98;p17"/>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FRAMING</a:t>
            </a:r>
            <a:endParaRPr b="0" i="0" sz="950" u="none" cap="none" strike="noStrike">
              <a:solidFill>
                <a:schemeClr val="dk1"/>
              </a:solidFill>
              <a:latin typeface="Calibri"/>
              <a:ea typeface="Calibri"/>
              <a:cs typeface="Calibri"/>
              <a:sym typeface="Calibri"/>
            </a:endParaRPr>
          </a:p>
        </p:txBody>
      </p:sp>
      <p:sp>
        <p:nvSpPr>
          <p:cNvPr id="99" name="Google Shape;99;p17"/>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What does “working smarter” actually mean?</a:t>
            </a:r>
            <a:endParaRPr b="0" i="0" sz="2500" u="none" cap="none" strike="noStrike">
              <a:solidFill>
                <a:schemeClr val="dk1"/>
              </a:solidFill>
              <a:latin typeface="Calibri"/>
              <a:ea typeface="Calibri"/>
              <a:cs typeface="Calibri"/>
              <a:sym typeface="Calibri"/>
            </a:endParaRPr>
          </a:p>
        </p:txBody>
      </p:sp>
      <p:sp>
        <p:nvSpPr>
          <p:cNvPr id="100" name="Google Shape;100;p17"/>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101" name="Google Shape;101;p17"/>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102" name="Google Shape;102;p17"/>
          <p:cNvSpPr/>
          <p:nvPr/>
        </p:nvSpPr>
        <p:spPr>
          <a:xfrm>
            <a:off x="538124" y="14525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603504" y="15179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txBox="1"/>
          <p:nvPr/>
        </p:nvSpPr>
        <p:spPr>
          <a:xfrm>
            <a:off x="932688" y="141732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500"/>
              <a:buFont typeface="Inter"/>
              <a:buNone/>
            </a:pPr>
            <a:r>
              <a:rPr b="1" i="0" lang="en" sz="1500" u="none" cap="none" strike="noStrike">
                <a:solidFill>
                  <a:srgbClr val="102A42"/>
                </a:solidFill>
                <a:latin typeface="Inter"/>
                <a:ea typeface="Inter"/>
                <a:cs typeface="Inter"/>
                <a:sym typeface="Inter"/>
              </a:rPr>
              <a:t>Save time on admin tasks</a:t>
            </a:r>
            <a:endParaRPr b="0" i="0" sz="1500" u="none" cap="none" strike="noStrike">
              <a:solidFill>
                <a:schemeClr val="dk1"/>
              </a:solidFill>
              <a:latin typeface="Calibri"/>
              <a:ea typeface="Calibri"/>
              <a:cs typeface="Calibri"/>
              <a:sym typeface="Calibri"/>
            </a:endParaRPr>
          </a:p>
        </p:txBody>
      </p:sp>
      <p:sp>
        <p:nvSpPr>
          <p:cNvPr id="105" name="Google Shape;105;p17"/>
          <p:cNvSpPr txBox="1"/>
          <p:nvPr/>
        </p:nvSpPr>
        <p:spPr>
          <a:xfrm>
            <a:off x="932688" y="168249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150"/>
              <a:buFont typeface="Inter"/>
              <a:buNone/>
            </a:pPr>
            <a:r>
              <a:rPr lang="en" sz="1150">
                <a:solidFill>
                  <a:srgbClr val="48647F"/>
                </a:solidFill>
                <a:latin typeface="Inter"/>
                <a:ea typeface="Inter"/>
                <a:cs typeface="Inter"/>
                <a:sym typeface="Inter"/>
              </a:rPr>
              <a:t>70+% of all customers coming to WrestlingIQ rank this as their #1 goal.</a:t>
            </a:r>
            <a:endParaRPr b="0" i="0" sz="1150" u="none" cap="none" strike="noStrike">
              <a:solidFill>
                <a:schemeClr val="dk1"/>
              </a:solidFill>
              <a:latin typeface="Calibri"/>
              <a:ea typeface="Calibri"/>
              <a:cs typeface="Calibri"/>
              <a:sym typeface="Calibri"/>
            </a:endParaRPr>
          </a:p>
        </p:txBody>
      </p:sp>
      <p:sp>
        <p:nvSpPr>
          <p:cNvPr id="106" name="Google Shape;106;p17"/>
          <p:cNvSpPr/>
          <p:nvPr/>
        </p:nvSpPr>
        <p:spPr>
          <a:xfrm>
            <a:off x="538124" y="21383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603504" y="22037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txBox="1"/>
          <p:nvPr/>
        </p:nvSpPr>
        <p:spPr>
          <a:xfrm>
            <a:off x="932688" y="210312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500"/>
              <a:buFont typeface="Inter"/>
              <a:buNone/>
            </a:pPr>
            <a:r>
              <a:rPr b="1" i="0" lang="en" sz="1500" u="none" cap="none" strike="noStrike">
                <a:solidFill>
                  <a:srgbClr val="102A42"/>
                </a:solidFill>
                <a:latin typeface="Inter"/>
                <a:ea typeface="Inter"/>
                <a:cs typeface="Inter"/>
                <a:sym typeface="Inter"/>
              </a:rPr>
              <a:t>Create a shared culture of expectations</a:t>
            </a:r>
            <a:endParaRPr b="0" i="0" sz="1500" u="none" cap="none" strike="noStrike">
              <a:solidFill>
                <a:schemeClr val="dk1"/>
              </a:solidFill>
              <a:latin typeface="Calibri"/>
              <a:ea typeface="Calibri"/>
              <a:cs typeface="Calibri"/>
              <a:sym typeface="Calibri"/>
            </a:endParaRPr>
          </a:p>
        </p:txBody>
      </p:sp>
      <p:sp>
        <p:nvSpPr>
          <p:cNvPr id="109" name="Google Shape;109;p17"/>
          <p:cNvSpPr txBox="1"/>
          <p:nvPr/>
        </p:nvSpPr>
        <p:spPr>
          <a:xfrm>
            <a:off x="932688" y="236829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150"/>
              <a:buFont typeface="Inter"/>
              <a:buNone/>
            </a:pPr>
            <a:r>
              <a:rPr lang="en" sz="1150">
                <a:solidFill>
                  <a:srgbClr val="48647F"/>
                </a:solidFill>
                <a:latin typeface="Inter"/>
                <a:ea typeface="Inter"/>
                <a:cs typeface="Inter"/>
                <a:sym typeface="Inter"/>
              </a:rPr>
              <a:t>You don’t scale if you keep answering the same questions over and over—and it will make you miserable.</a:t>
            </a:r>
            <a:endParaRPr b="0" i="0" sz="1150" u="none" cap="none" strike="noStrike">
              <a:solidFill>
                <a:schemeClr val="dk1"/>
              </a:solidFill>
              <a:latin typeface="Calibri"/>
              <a:ea typeface="Calibri"/>
              <a:cs typeface="Calibri"/>
              <a:sym typeface="Calibri"/>
            </a:endParaRPr>
          </a:p>
        </p:txBody>
      </p:sp>
      <p:sp>
        <p:nvSpPr>
          <p:cNvPr id="110" name="Google Shape;110;p17"/>
          <p:cNvSpPr/>
          <p:nvPr/>
        </p:nvSpPr>
        <p:spPr>
          <a:xfrm>
            <a:off x="538124" y="28241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p:nvPr/>
        </p:nvSpPr>
        <p:spPr>
          <a:xfrm>
            <a:off x="603504" y="28895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7"/>
          <p:cNvSpPr txBox="1"/>
          <p:nvPr/>
        </p:nvSpPr>
        <p:spPr>
          <a:xfrm>
            <a:off x="932688" y="278892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500"/>
              <a:buFont typeface="Inter"/>
              <a:buNone/>
            </a:pPr>
            <a:r>
              <a:rPr b="1" i="0" lang="en" sz="1500" u="none" cap="none" strike="noStrike">
                <a:solidFill>
                  <a:srgbClr val="102A42"/>
                </a:solidFill>
                <a:latin typeface="Inter"/>
                <a:ea typeface="Inter"/>
                <a:cs typeface="Inter"/>
                <a:sym typeface="Inter"/>
              </a:rPr>
              <a:t>Spend more time on the parts you like</a:t>
            </a:r>
            <a:endParaRPr b="0" i="0" sz="1500" u="none" cap="none" strike="noStrike">
              <a:solidFill>
                <a:schemeClr val="dk1"/>
              </a:solidFill>
              <a:latin typeface="Calibri"/>
              <a:ea typeface="Calibri"/>
              <a:cs typeface="Calibri"/>
              <a:sym typeface="Calibri"/>
            </a:endParaRPr>
          </a:p>
        </p:txBody>
      </p:sp>
      <p:sp>
        <p:nvSpPr>
          <p:cNvPr id="113" name="Google Shape;113;p17"/>
          <p:cNvSpPr txBox="1"/>
          <p:nvPr/>
        </p:nvSpPr>
        <p:spPr>
          <a:xfrm>
            <a:off x="932688" y="3054096"/>
            <a:ext cx="7662600" cy="201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150"/>
              <a:buFont typeface="Inter"/>
              <a:buNone/>
            </a:pPr>
            <a:r>
              <a:rPr b="0" i="0" lang="en" sz="1150" u="none" cap="none" strike="noStrike">
                <a:solidFill>
                  <a:srgbClr val="48647F"/>
                </a:solidFill>
                <a:latin typeface="Inter"/>
                <a:ea typeface="Inter"/>
                <a:cs typeface="Inter"/>
                <a:sym typeface="Inter"/>
              </a:rPr>
              <a:t>Coaching, cheering, being in the room. That's the whole point of </a:t>
            </a:r>
            <a:r>
              <a:rPr lang="en" sz="1150">
                <a:solidFill>
                  <a:srgbClr val="48647F"/>
                </a:solidFill>
                <a:latin typeface="Inter"/>
                <a:ea typeface="Inter"/>
                <a:cs typeface="Inter"/>
                <a:sym typeface="Inter"/>
              </a:rPr>
              <a:t>being involved in wrestling.</a:t>
            </a:r>
            <a:endParaRPr b="0" i="0" sz="1150" u="none" cap="none" strike="noStrike">
              <a:solidFill>
                <a:schemeClr val="dk1"/>
              </a:solidFill>
              <a:latin typeface="Calibri"/>
              <a:ea typeface="Calibri"/>
              <a:cs typeface="Calibri"/>
              <a:sym typeface="Calibri"/>
            </a:endParaRPr>
          </a:p>
        </p:txBody>
      </p:sp>
      <p:sp>
        <p:nvSpPr>
          <p:cNvPr id="114" name="Google Shape;114;p17"/>
          <p:cNvSpPr/>
          <p:nvPr/>
        </p:nvSpPr>
        <p:spPr>
          <a:xfrm>
            <a:off x="548640" y="3566160"/>
            <a:ext cx="8046720" cy="868680"/>
          </a:xfrm>
          <a:prstGeom prst="roundRect">
            <a:avLst>
              <a:gd fmla="val 6316"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7"/>
          <p:cNvSpPr txBox="1"/>
          <p:nvPr/>
        </p:nvSpPr>
        <p:spPr>
          <a:xfrm>
            <a:off x="822960" y="3767328"/>
            <a:ext cx="7498080" cy="46634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300"/>
              <a:buFont typeface="Inter"/>
              <a:buNone/>
            </a:pPr>
            <a:r>
              <a:rPr b="0" i="1" lang="en" sz="1300" u="none" cap="none" strike="noStrike">
                <a:solidFill>
                  <a:srgbClr val="FFFFFF"/>
                </a:solidFill>
                <a:latin typeface="Inter"/>
                <a:ea typeface="Inter"/>
                <a:cs typeface="Inter"/>
                <a:sym typeface="Inter"/>
              </a:rPr>
              <a:t>It is not about buying more software. It is about deciding</a:t>
            </a:r>
            <a:r>
              <a:rPr i="1" lang="en" sz="1300">
                <a:solidFill>
                  <a:srgbClr val="FFFFFF"/>
                </a:solidFill>
                <a:latin typeface="Inter"/>
                <a:ea typeface="Inter"/>
                <a:cs typeface="Inter"/>
                <a:sym typeface="Inter"/>
              </a:rPr>
              <a:t> on your team’s information </a:t>
            </a:r>
            <a:r>
              <a:rPr i="1" lang="en" sz="1300">
                <a:solidFill>
                  <a:srgbClr val="FFFFFF"/>
                </a:solidFill>
                <a:latin typeface="Inter"/>
                <a:ea typeface="Inter"/>
                <a:cs typeface="Inter"/>
                <a:sym typeface="Inter"/>
              </a:rPr>
              <a:t>architecture</a:t>
            </a:r>
            <a:r>
              <a:rPr i="1" lang="en" sz="1300">
                <a:solidFill>
                  <a:srgbClr val="FFFFFF"/>
                </a:solidFill>
                <a:latin typeface="Inter"/>
                <a:ea typeface="Inter"/>
                <a:cs typeface="Inter"/>
                <a:sym typeface="Inter"/>
              </a:rPr>
              <a:t> and sticking with the plan consistently.</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120" name="Shape 120"/>
        <p:cNvGrpSpPr/>
        <p:nvPr/>
      </p:nvGrpSpPr>
      <p:grpSpPr>
        <a:xfrm>
          <a:off x="0" y="0"/>
          <a:ext cx="0" cy="0"/>
          <a:chOff x="0" y="0"/>
          <a:chExt cx="0" cy="0"/>
        </a:xfrm>
      </p:grpSpPr>
      <p:sp>
        <p:nvSpPr>
          <p:cNvPr id="121" name="Google Shape;121;p18"/>
          <p:cNvSpPr/>
          <p:nvPr/>
        </p:nvSpPr>
        <p:spPr>
          <a:xfrm>
            <a:off x="377647" y="1429207"/>
            <a:ext cx="652882" cy="652882"/>
          </a:xfrm>
          <a:prstGeom prst="ellipse">
            <a:avLst/>
          </a:prstGeom>
          <a:solidFill>
            <a:srgbClr val="147B63">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p:nvPr/>
        </p:nvSpPr>
        <p:spPr>
          <a:xfrm>
            <a:off x="548640" y="1600200"/>
            <a:ext cx="310896" cy="310896"/>
          </a:xfrm>
          <a:prstGeom prst="ellipse">
            <a:avLst/>
          </a:prstGeom>
          <a:solidFill>
            <a:srgbClr val="3DBD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txBox="1"/>
          <p:nvPr/>
        </p:nvSpPr>
        <p:spPr>
          <a:xfrm>
            <a:off x="1234440" y="1572768"/>
            <a:ext cx="1097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500"/>
              <a:buFont typeface="Inter"/>
              <a:buNone/>
            </a:pPr>
            <a:r>
              <a:rPr b="1" i="0" lang="en" sz="1500" u="none" cap="none" strike="noStrike">
                <a:solidFill>
                  <a:srgbClr val="3DBD92"/>
                </a:solidFill>
                <a:latin typeface="Inter"/>
                <a:ea typeface="Inter"/>
                <a:cs typeface="Inter"/>
                <a:sym typeface="Inter"/>
              </a:rPr>
              <a:t>01</a:t>
            </a:r>
            <a:endParaRPr b="0" i="0" sz="1500" u="none" cap="none" strike="noStrike">
              <a:solidFill>
                <a:schemeClr val="dk1"/>
              </a:solidFill>
              <a:latin typeface="Calibri"/>
              <a:ea typeface="Calibri"/>
              <a:cs typeface="Calibri"/>
              <a:sym typeface="Calibri"/>
            </a:endParaRPr>
          </a:p>
        </p:txBody>
      </p:sp>
      <p:sp>
        <p:nvSpPr>
          <p:cNvPr id="124" name="Google Shape;124;p18"/>
          <p:cNvSpPr txBox="1"/>
          <p:nvPr/>
        </p:nvSpPr>
        <p:spPr>
          <a:xfrm>
            <a:off x="548640" y="2148840"/>
            <a:ext cx="7863840" cy="77724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200"/>
              <a:buFont typeface="Inter"/>
              <a:buNone/>
            </a:pPr>
            <a:r>
              <a:rPr b="1" i="0" lang="en" sz="3200" u="none" cap="none" strike="noStrike">
                <a:solidFill>
                  <a:srgbClr val="FFFFFF"/>
                </a:solidFill>
                <a:latin typeface="Inter"/>
                <a:ea typeface="Inter"/>
                <a:cs typeface="Inter"/>
                <a:sym typeface="Inter"/>
              </a:rPr>
              <a:t>Communication</a:t>
            </a:r>
            <a:endParaRPr b="0" i="0" sz="3200" u="none" cap="none" strike="noStrike">
              <a:solidFill>
                <a:schemeClr val="dk1"/>
              </a:solidFill>
              <a:latin typeface="Calibri"/>
              <a:ea typeface="Calibri"/>
              <a:cs typeface="Calibri"/>
              <a:sym typeface="Calibri"/>
            </a:endParaRPr>
          </a:p>
        </p:txBody>
      </p:sp>
      <p:sp>
        <p:nvSpPr>
          <p:cNvPr id="125" name="Google Shape;125;p18"/>
          <p:cNvSpPr txBox="1"/>
          <p:nvPr/>
        </p:nvSpPr>
        <p:spPr>
          <a:xfrm>
            <a:off x="548640" y="3017520"/>
            <a:ext cx="65836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9AB0"/>
              </a:buClr>
              <a:buSzPts val="1300"/>
              <a:buFont typeface="Inter"/>
              <a:buNone/>
            </a:pPr>
            <a:r>
              <a:rPr b="0" i="0" lang="en" sz="1300" u="none" cap="none" strike="noStrike">
                <a:solidFill>
                  <a:srgbClr val="829AB0"/>
                </a:solidFill>
                <a:latin typeface="Inter"/>
                <a:ea typeface="Inter"/>
                <a:cs typeface="Inter"/>
                <a:sym typeface="Inter"/>
              </a:rPr>
              <a:t>Get everyone on the same page, moving in the same direction.</a:t>
            </a:r>
            <a:endParaRPr b="0" i="0" sz="1300" u="none" cap="none" strike="noStrike">
              <a:solidFill>
                <a:schemeClr val="dk1"/>
              </a:solidFill>
              <a:latin typeface="Calibri"/>
              <a:ea typeface="Calibri"/>
              <a:cs typeface="Calibri"/>
              <a:sym typeface="Calibri"/>
            </a:endParaRPr>
          </a:p>
        </p:txBody>
      </p:sp>
      <p:sp>
        <p:nvSpPr>
          <p:cNvPr id="126" name="Google Shape;126;p18"/>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127" name="Google Shape;127;p18"/>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132" name="Shape 132"/>
        <p:cNvGrpSpPr/>
        <p:nvPr/>
      </p:nvGrpSpPr>
      <p:grpSpPr>
        <a:xfrm>
          <a:off x="0" y="0"/>
          <a:ext cx="0" cy="0"/>
          <a:chOff x="0" y="0"/>
          <a:chExt cx="0" cy="0"/>
        </a:xfrm>
      </p:grpSpPr>
      <p:sp>
        <p:nvSpPr>
          <p:cNvPr id="133" name="Google Shape;133;p19"/>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COMMUNICATION</a:t>
            </a:r>
            <a:endParaRPr b="0" i="0" sz="950" u="none" cap="none" strike="noStrike">
              <a:solidFill>
                <a:schemeClr val="dk1"/>
              </a:solidFill>
              <a:latin typeface="Calibri"/>
              <a:ea typeface="Calibri"/>
              <a:cs typeface="Calibri"/>
              <a:sym typeface="Calibri"/>
            </a:endParaRPr>
          </a:p>
        </p:txBody>
      </p:sp>
      <p:sp>
        <p:nvSpPr>
          <p:cNvPr id="134" name="Google Shape;134;p19"/>
          <p:cNvSpPr txBox="1"/>
          <p:nvPr/>
        </p:nvSpPr>
        <p:spPr>
          <a:xfrm>
            <a:off x="548640" y="530352"/>
            <a:ext cx="4846320" cy="9144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The hardest, most frustrating part of running a team</a:t>
            </a:r>
            <a:endParaRPr b="0" i="0" sz="2500" u="none" cap="none" strike="noStrike">
              <a:solidFill>
                <a:schemeClr val="dk1"/>
              </a:solidFill>
              <a:latin typeface="Calibri"/>
              <a:ea typeface="Calibri"/>
              <a:cs typeface="Calibri"/>
              <a:sym typeface="Calibri"/>
            </a:endParaRPr>
          </a:p>
        </p:txBody>
      </p:sp>
      <p:sp>
        <p:nvSpPr>
          <p:cNvPr id="135" name="Google Shape;135;p19"/>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136" name="Google Shape;136;p19"/>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137" name="Google Shape;137;p19"/>
          <p:cNvSpPr/>
          <p:nvPr/>
        </p:nvSpPr>
        <p:spPr>
          <a:xfrm>
            <a:off x="538124" y="177256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9"/>
          <p:cNvSpPr/>
          <p:nvPr/>
        </p:nvSpPr>
        <p:spPr>
          <a:xfrm>
            <a:off x="603504" y="183794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932688" y="1737360"/>
            <a:ext cx="44622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lang="en" sz="1300">
                <a:solidFill>
                  <a:srgbClr val="102A42"/>
                </a:solidFill>
                <a:latin typeface="Inter"/>
                <a:ea typeface="Inter"/>
                <a:cs typeface="Inter"/>
                <a:sym typeface="Inter"/>
              </a:rPr>
              <a:t>It’s always happening</a:t>
            </a:r>
            <a:endParaRPr b="0" i="0" sz="1300" u="none" cap="none" strike="noStrike">
              <a:solidFill>
                <a:schemeClr val="dk1"/>
              </a:solidFill>
              <a:latin typeface="Calibri"/>
              <a:ea typeface="Calibri"/>
              <a:cs typeface="Calibri"/>
              <a:sym typeface="Calibri"/>
            </a:endParaRPr>
          </a:p>
        </p:txBody>
      </p:sp>
      <p:sp>
        <p:nvSpPr>
          <p:cNvPr id="140" name="Google Shape;140;p19"/>
          <p:cNvSpPr txBox="1"/>
          <p:nvPr/>
        </p:nvSpPr>
        <p:spPr>
          <a:xfrm>
            <a:off x="932688" y="2002536"/>
            <a:ext cx="446227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50"/>
              <a:buFont typeface="Inter"/>
              <a:buNone/>
            </a:pPr>
            <a:r>
              <a:rPr b="0" i="0" lang="en" sz="1050" u="none" cap="none" strike="noStrike">
                <a:solidFill>
                  <a:srgbClr val="48647F"/>
                </a:solidFill>
                <a:latin typeface="Inter"/>
                <a:ea typeface="Inter"/>
                <a:cs typeface="Inter"/>
                <a:sym typeface="Inter"/>
              </a:rPr>
              <a:t>Practice changes, weigh-ins, rides, forms, tournaments, the one parent who missed it.</a:t>
            </a:r>
            <a:endParaRPr b="0" i="0" sz="1050" u="none" cap="none" strike="noStrike">
              <a:solidFill>
                <a:schemeClr val="dk1"/>
              </a:solidFill>
              <a:latin typeface="Calibri"/>
              <a:ea typeface="Calibri"/>
              <a:cs typeface="Calibri"/>
              <a:sym typeface="Calibri"/>
            </a:endParaRPr>
          </a:p>
        </p:txBody>
      </p:sp>
      <p:sp>
        <p:nvSpPr>
          <p:cNvPr id="141" name="Google Shape;141;p19"/>
          <p:cNvSpPr/>
          <p:nvPr/>
        </p:nvSpPr>
        <p:spPr>
          <a:xfrm>
            <a:off x="538124" y="2568092"/>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9"/>
          <p:cNvSpPr/>
          <p:nvPr/>
        </p:nvSpPr>
        <p:spPr>
          <a:xfrm>
            <a:off x="603504" y="2633472"/>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9"/>
          <p:cNvSpPr txBox="1"/>
          <p:nvPr/>
        </p:nvSpPr>
        <p:spPr>
          <a:xfrm>
            <a:off x="932688" y="2532888"/>
            <a:ext cx="44622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It's </a:t>
            </a:r>
            <a:r>
              <a:rPr b="1" lang="en" sz="1300">
                <a:solidFill>
                  <a:srgbClr val="102A42"/>
                </a:solidFill>
                <a:latin typeface="Inter"/>
                <a:ea typeface="Inter"/>
                <a:cs typeface="Inter"/>
                <a:sym typeface="Inter"/>
              </a:rPr>
              <a:t>one of the biggest parts of running a team</a:t>
            </a:r>
            <a:endParaRPr b="0" i="0" sz="1300" u="none" cap="none" strike="noStrike">
              <a:solidFill>
                <a:schemeClr val="dk1"/>
              </a:solidFill>
              <a:latin typeface="Calibri"/>
              <a:ea typeface="Calibri"/>
              <a:cs typeface="Calibri"/>
              <a:sym typeface="Calibri"/>
            </a:endParaRPr>
          </a:p>
        </p:txBody>
      </p:sp>
      <p:sp>
        <p:nvSpPr>
          <p:cNvPr id="144" name="Google Shape;144;p19"/>
          <p:cNvSpPr txBox="1"/>
          <p:nvPr/>
        </p:nvSpPr>
        <p:spPr>
          <a:xfrm>
            <a:off x="932688" y="2798064"/>
            <a:ext cx="446227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50"/>
              <a:buFont typeface="Inter"/>
              <a:buNone/>
            </a:pPr>
            <a:r>
              <a:rPr lang="en" sz="1050">
                <a:solidFill>
                  <a:srgbClr val="48647F"/>
                </a:solidFill>
                <a:latin typeface="Inter"/>
                <a:ea typeface="Inter"/>
                <a:cs typeface="Inter"/>
                <a:sym typeface="Inter"/>
              </a:rPr>
              <a:t>Whether the coach does it themself or creates a system for others to operate, information architecture matters.</a:t>
            </a:r>
            <a:endParaRPr b="0" i="0" sz="1050" u="none" cap="none" strike="noStrike">
              <a:solidFill>
                <a:schemeClr val="dk1"/>
              </a:solidFill>
              <a:latin typeface="Calibri"/>
              <a:ea typeface="Calibri"/>
              <a:cs typeface="Calibri"/>
              <a:sym typeface="Calibri"/>
            </a:endParaRPr>
          </a:p>
        </p:txBody>
      </p:sp>
      <p:sp>
        <p:nvSpPr>
          <p:cNvPr id="145" name="Google Shape;145;p19"/>
          <p:cNvSpPr/>
          <p:nvPr/>
        </p:nvSpPr>
        <p:spPr>
          <a:xfrm>
            <a:off x="538124" y="3363620"/>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a:off x="603504" y="3429000"/>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txBox="1"/>
          <p:nvPr/>
        </p:nvSpPr>
        <p:spPr>
          <a:xfrm>
            <a:off x="932688" y="3328416"/>
            <a:ext cx="44622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Done well, everything downstream gets easier</a:t>
            </a:r>
            <a:endParaRPr b="0" i="0" sz="1300" u="none" cap="none" strike="noStrike">
              <a:solidFill>
                <a:schemeClr val="dk1"/>
              </a:solidFill>
              <a:latin typeface="Calibri"/>
              <a:ea typeface="Calibri"/>
              <a:cs typeface="Calibri"/>
              <a:sym typeface="Calibri"/>
            </a:endParaRPr>
          </a:p>
        </p:txBody>
      </p:sp>
      <p:sp>
        <p:nvSpPr>
          <p:cNvPr id="148" name="Google Shape;148;p19"/>
          <p:cNvSpPr txBox="1"/>
          <p:nvPr/>
        </p:nvSpPr>
        <p:spPr>
          <a:xfrm>
            <a:off x="932688" y="3593592"/>
            <a:ext cx="446227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50"/>
              <a:buFont typeface="Inter"/>
              <a:buNone/>
            </a:pPr>
            <a:r>
              <a:rPr lang="en" sz="1050">
                <a:solidFill>
                  <a:srgbClr val="48647F"/>
                </a:solidFill>
                <a:latin typeface="Inter"/>
                <a:ea typeface="Inter"/>
                <a:cs typeface="Inter"/>
                <a:sym typeface="Inter"/>
              </a:rPr>
              <a:t>If people don’t know what’s happening they can’t support you well.</a:t>
            </a:r>
            <a:endParaRPr b="0" i="0" sz="1050" u="none" cap="none" strike="noStrike">
              <a:solidFill>
                <a:schemeClr val="dk1"/>
              </a:solidFill>
              <a:latin typeface="Calibri"/>
              <a:ea typeface="Calibri"/>
              <a:cs typeface="Calibri"/>
              <a:sym typeface="Calibri"/>
            </a:endParaRPr>
          </a:p>
        </p:txBody>
      </p:sp>
      <p:sp>
        <p:nvSpPr>
          <p:cNvPr id="149" name="Google Shape;149;p19"/>
          <p:cNvSpPr/>
          <p:nvPr/>
        </p:nvSpPr>
        <p:spPr>
          <a:xfrm>
            <a:off x="5623560" y="1417320"/>
            <a:ext cx="2971800" cy="2377440"/>
          </a:xfrm>
          <a:prstGeom prst="roundRect">
            <a:avLst>
              <a:gd fmla="val 2308"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txBox="1"/>
          <p:nvPr/>
        </p:nvSpPr>
        <p:spPr>
          <a:xfrm>
            <a:off x="5897880" y="1618488"/>
            <a:ext cx="2423160" cy="197510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500"/>
              <a:buFont typeface="Inter"/>
              <a:buNone/>
            </a:pPr>
            <a:r>
              <a:rPr b="0" i="1" lang="en" sz="1500" u="none" cap="none" strike="noStrike">
                <a:solidFill>
                  <a:srgbClr val="FFFFFF"/>
                </a:solidFill>
                <a:latin typeface="Inter"/>
                <a:ea typeface="Inter"/>
                <a:cs typeface="Inter"/>
                <a:sym typeface="Inter"/>
              </a:rPr>
              <a:t>Get everyone on the same page, moving in the same direction.</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155" name="Shape 155"/>
        <p:cNvGrpSpPr/>
        <p:nvPr/>
      </p:nvGrpSpPr>
      <p:grpSpPr>
        <a:xfrm>
          <a:off x="0" y="0"/>
          <a:ext cx="0" cy="0"/>
          <a:chOff x="0" y="0"/>
          <a:chExt cx="0" cy="0"/>
        </a:xfrm>
      </p:grpSpPr>
      <p:sp>
        <p:nvSpPr>
          <p:cNvPr id="156" name="Google Shape;156;p20"/>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CHANNELS</a:t>
            </a:r>
            <a:endParaRPr b="0" i="0" sz="950" u="none" cap="none" strike="noStrike">
              <a:solidFill>
                <a:schemeClr val="dk1"/>
              </a:solidFill>
              <a:latin typeface="Calibri"/>
              <a:ea typeface="Calibri"/>
              <a:cs typeface="Calibri"/>
              <a:sym typeface="Calibri"/>
            </a:endParaRPr>
          </a:p>
        </p:txBody>
      </p:sp>
      <p:sp>
        <p:nvSpPr>
          <p:cNvPr id="157" name="Google Shape;157;p20"/>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Not every message belongs in the same place</a:t>
            </a:r>
            <a:endParaRPr b="0" i="0" sz="2500" u="none" cap="none" strike="noStrike">
              <a:solidFill>
                <a:schemeClr val="dk1"/>
              </a:solidFill>
              <a:latin typeface="Calibri"/>
              <a:ea typeface="Calibri"/>
              <a:cs typeface="Calibri"/>
              <a:sym typeface="Calibri"/>
            </a:endParaRPr>
          </a:p>
        </p:txBody>
      </p:sp>
      <p:sp>
        <p:nvSpPr>
          <p:cNvPr id="158" name="Google Shape;158;p20"/>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159" name="Google Shape;159;p20"/>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160" name="Google Shape;160;p20"/>
          <p:cNvSpPr/>
          <p:nvPr/>
        </p:nvSpPr>
        <p:spPr>
          <a:xfrm>
            <a:off x="548640" y="1371600"/>
            <a:ext cx="3931920" cy="3017520"/>
          </a:xfrm>
          <a:prstGeom prst="triangle">
            <a:avLst>
              <a:gd fmla="val 50000" name="adj"/>
            </a:avLst>
          </a:prstGeom>
          <a:solidFill>
            <a:srgbClr val="DAE2EC">
              <a:alpha val="5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1943100" y="1783080"/>
            <a:ext cx="1143000" cy="566928"/>
          </a:xfrm>
          <a:prstGeom prst="roundRect">
            <a:avLst>
              <a:gd fmla="val 8065" name="adj"/>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txBox="1"/>
          <p:nvPr/>
        </p:nvSpPr>
        <p:spPr>
          <a:xfrm>
            <a:off x="1943100" y="1920240"/>
            <a:ext cx="114300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YOUR TEAM</a:t>
            </a:r>
            <a:endParaRPr b="0" i="0" sz="900" u="none" cap="none" strike="noStrike">
              <a:solidFill>
                <a:schemeClr val="dk1"/>
              </a:solidFill>
              <a:latin typeface="Calibri"/>
              <a:ea typeface="Calibri"/>
              <a:cs typeface="Calibri"/>
              <a:sym typeface="Calibri"/>
            </a:endParaRPr>
          </a:p>
        </p:txBody>
      </p:sp>
      <p:sp>
        <p:nvSpPr>
          <p:cNvPr id="163" name="Google Shape;163;p20"/>
          <p:cNvSpPr/>
          <p:nvPr/>
        </p:nvSpPr>
        <p:spPr>
          <a:xfrm>
            <a:off x="1394460" y="2651760"/>
            <a:ext cx="2240280" cy="566928"/>
          </a:xfrm>
          <a:prstGeom prst="roundRect">
            <a:avLst>
              <a:gd fmla="val 8065" name="adj"/>
            </a:avLst>
          </a:prstGeom>
          <a:solidFill>
            <a:srgbClr val="4864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txBox="1"/>
          <p:nvPr/>
        </p:nvSpPr>
        <p:spPr>
          <a:xfrm>
            <a:off x="1394460" y="2788920"/>
            <a:ext cx="224028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ENGAGED COMMUNITY</a:t>
            </a:r>
            <a:endParaRPr b="0" i="0" sz="900" u="none" cap="none" strike="noStrike">
              <a:solidFill>
                <a:schemeClr val="dk1"/>
              </a:solidFill>
              <a:latin typeface="Calibri"/>
              <a:ea typeface="Calibri"/>
              <a:cs typeface="Calibri"/>
              <a:sym typeface="Calibri"/>
            </a:endParaRPr>
          </a:p>
        </p:txBody>
      </p:sp>
      <p:sp>
        <p:nvSpPr>
          <p:cNvPr id="165" name="Google Shape;165;p20"/>
          <p:cNvSpPr/>
          <p:nvPr/>
        </p:nvSpPr>
        <p:spPr>
          <a:xfrm>
            <a:off x="800100" y="3520440"/>
            <a:ext cx="3429000" cy="566928"/>
          </a:xfrm>
          <a:prstGeom prst="roundRect">
            <a:avLst>
              <a:gd fmla="val 8065" name="adj"/>
            </a:avLst>
          </a:prstGeom>
          <a:solidFill>
            <a:srgbClr val="829A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txBox="1"/>
          <p:nvPr/>
        </p:nvSpPr>
        <p:spPr>
          <a:xfrm>
            <a:off x="800100" y="3657600"/>
            <a:ext cx="3429000"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BROADER COMMUNITY</a:t>
            </a:r>
            <a:endParaRPr b="0" i="0" sz="900" u="none" cap="none" strike="noStrike">
              <a:solidFill>
                <a:schemeClr val="dk1"/>
              </a:solidFill>
              <a:latin typeface="Calibri"/>
              <a:ea typeface="Calibri"/>
              <a:cs typeface="Calibri"/>
              <a:sym typeface="Calibri"/>
            </a:endParaRPr>
          </a:p>
        </p:txBody>
      </p:sp>
      <p:sp>
        <p:nvSpPr>
          <p:cNvPr id="167" name="Google Shape;167;p20"/>
          <p:cNvSpPr/>
          <p:nvPr/>
        </p:nvSpPr>
        <p:spPr>
          <a:xfrm>
            <a:off x="4648810" y="1640434"/>
            <a:ext cx="230429" cy="230429"/>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0"/>
          <p:cNvSpPr/>
          <p:nvPr/>
        </p:nvSpPr>
        <p:spPr>
          <a:xfrm>
            <a:off x="4709160" y="1700784"/>
            <a:ext cx="109728" cy="109728"/>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0"/>
          <p:cNvSpPr txBox="1"/>
          <p:nvPr/>
        </p:nvSpPr>
        <p:spPr>
          <a:xfrm>
            <a:off x="5029200" y="1591056"/>
            <a:ext cx="356616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lang="en" sz="1250">
                <a:solidFill>
                  <a:srgbClr val="102A42"/>
                </a:solidFill>
                <a:latin typeface="Inter"/>
                <a:ea typeface="Inter"/>
                <a:cs typeface="Inter"/>
                <a:sym typeface="Inter"/>
              </a:rPr>
              <a:t>WrestlingIQ - </a:t>
            </a:r>
            <a:r>
              <a:rPr b="1" i="0" lang="en" sz="1250" u="none" cap="none" strike="noStrike">
                <a:solidFill>
                  <a:srgbClr val="102A42"/>
                </a:solidFill>
                <a:latin typeface="Inter"/>
                <a:ea typeface="Inter"/>
                <a:cs typeface="Inter"/>
                <a:sym typeface="Inter"/>
              </a:rPr>
              <a:t>Team messaging app</a:t>
            </a:r>
            <a:endParaRPr b="0" i="0" sz="1250" u="none" cap="none" strike="noStrike">
              <a:solidFill>
                <a:schemeClr val="dk1"/>
              </a:solidFill>
              <a:latin typeface="Calibri"/>
              <a:ea typeface="Calibri"/>
              <a:cs typeface="Calibri"/>
              <a:sym typeface="Calibri"/>
            </a:endParaRPr>
          </a:p>
        </p:txBody>
      </p:sp>
      <p:sp>
        <p:nvSpPr>
          <p:cNvPr id="170" name="Google Shape;170;p20"/>
          <p:cNvSpPr txBox="1"/>
          <p:nvPr/>
        </p:nvSpPr>
        <p:spPr>
          <a:xfrm>
            <a:off x="5029200" y="1847088"/>
            <a:ext cx="3566160" cy="47548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Your current roster and their parents. Fast, direct, and the only place high-schoolers reliably look.</a:t>
            </a:r>
            <a:endParaRPr b="0" i="0" sz="1000" u="none" cap="none" strike="noStrike">
              <a:solidFill>
                <a:schemeClr val="dk1"/>
              </a:solidFill>
              <a:latin typeface="Calibri"/>
              <a:ea typeface="Calibri"/>
              <a:cs typeface="Calibri"/>
              <a:sym typeface="Calibri"/>
            </a:endParaRPr>
          </a:p>
        </p:txBody>
      </p:sp>
      <p:sp>
        <p:nvSpPr>
          <p:cNvPr id="171" name="Google Shape;171;p20"/>
          <p:cNvSpPr/>
          <p:nvPr/>
        </p:nvSpPr>
        <p:spPr>
          <a:xfrm>
            <a:off x="4648810" y="2509114"/>
            <a:ext cx="230429" cy="230429"/>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0"/>
          <p:cNvSpPr/>
          <p:nvPr/>
        </p:nvSpPr>
        <p:spPr>
          <a:xfrm>
            <a:off x="4709160" y="2569464"/>
            <a:ext cx="109728" cy="109728"/>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0"/>
          <p:cNvSpPr txBox="1"/>
          <p:nvPr/>
        </p:nvSpPr>
        <p:spPr>
          <a:xfrm>
            <a:off x="5029200" y="2459736"/>
            <a:ext cx="356616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Email, newsletter, your website</a:t>
            </a:r>
            <a:endParaRPr b="0" i="0" sz="1250" u="none" cap="none" strike="noStrike">
              <a:solidFill>
                <a:schemeClr val="dk1"/>
              </a:solidFill>
              <a:latin typeface="Calibri"/>
              <a:ea typeface="Calibri"/>
              <a:cs typeface="Calibri"/>
              <a:sym typeface="Calibri"/>
            </a:endParaRPr>
          </a:p>
        </p:txBody>
      </p:sp>
      <p:sp>
        <p:nvSpPr>
          <p:cNvPr id="174" name="Google Shape;174;p20"/>
          <p:cNvSpPr txBox="1"/>
          <p:nvPr/>
        </p:nvSpPr>
        <p:spPr>
          <a:xfrm>
            <a:off x="5029200" y="2715768"/>
            <a:ext cx="3566160" cy="47548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Alumni, core fans, extended family, admin, school board. </a:t>
            </a:r>
            <a:r>
              <a:rPr lang="en" sz="1000">
                <a:solidFill>
                  <a:srgbClr val="48647F"/>
                </a:solidFill>
                <a:latin typeface="Inter"/>
                <a:ea typeface="Inter"/>
                <a:cs typeface="Inter"/>
                <a:sym typeface="Inter"/>
              </a:rPr>
              <a:t>Common newsletter mistake - use plain text, not graphics</a:t>
            </a:r>
            <a:endParaRPr b="0" i="0" sz="1000" u="none" cap="none" strike="noStrike">
              <a:solidFill>
                <a:schemeClr val="dk1"/>
              </a:solidFill>
              <a:latin typeface="Calibri"/>
              <a:ea typeface="Calibri"/>
              <a:cs typeface="Calibri"/>
              <a:sym typeface="Calibri"/>
            </a:endParaRPr>
          </a:p>
        </p:txBody>
      </p:sp>
      <p:sp>
        <p:nvSpPr>
          <p:cNvPr id="175" name="Google Shape;175;p20"/>
          <p:cNvSpPr/>
          <p:nvPr/>
        </p:nvSpPr>
        <p:spPr>
          <a:xfrm>
            <a:off x="4648810" y="3377794"/>
            <a:ext cx="230429" cy="230429"/>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0"/>
          <p:cNvSpPr/>
          <p:nvPr/>
        </p:nvSpPr>
        <p:spPr>
          <a:xfrm>
            <a:off x="4709160" y="3438144"/>
            <a:ext cx="109728" cy="109728"/>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0"/>
          <p:cNvSpPr txBox="1"/>
          <p:nvPr/>
        </p:nvSpPr>
        <p:spPr>
          <a:xfrm>
            <a:off x="5029200" y="3328416"/>
            <a:ext cx="356616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Social media (and local press)</a:t>
            </a:r>
            <a:endParaRPr b="0" i="0" sz="1250" u="none" cap="none" strike="noStrike">
              <a:solidFill>
                <a:schemeClr val="dk1"/>
              </a:solidFill>
              <a:latin typeface="Calibri"/>
              <a:ea typeface="Calibri"/>
              <a:cs typeface="Calibri"/>
              <a:sym typeface="Calibri"/>
            </a:endParaRPr>
          </a:p>
        </p:txBody>
      </p:sp>
      <p:sp>
        <p:nvSpPr>
          <p:cNvPr id="178" name="Google Shape;178;p20"/>
          <p:cNvSpPr txBox="1"/>
          <p:nvPr/>
        </p:nvSpPr>
        <p:spPr>
          <a:xfrm>
            <a:off x="5029200" y="3584448"/>
            <a:ext cx="3566160" cy="47548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Celebrate the team! </a:t>
            </a:r>
            <a:r>
              <a:rPr b="0" i="0" lang="en" sz="1000" u="none" cap="none" strike="noStrike">
                <a:solidFill>
                  <a:srgbClr val="48647F"/>
                </a:solidFill>
                <a:latin typeface="Inter"/>
                <a:ea typeface="Inter"/>
                <a:cs typeface="Inter"/>
                <a:sym typeface="Inter"/>
              </a:rPr>
              <a:t>This is where social shines, and where you keep it positive.</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183" name="Shape 183"/>
        <p:cNvGrpSpPr/>
        <p:nvPr/>
      </p:nvGrpSpPr>
      <p:grpSpPr>
        <a:xfrm>
          <a:off x="0" y="0"/>
          <a:ext cx="0" cy="0"/>
          <a:chOff x="0" y="0"/>
          <a:chExt cx="0" cy="0"/>
        </a:xfrm>
      </p:grpSpPr>
      <p:sp>
        <p:nvSpPr>
          <p:cNvPr id="184" name="Google Shape;184;p21"/>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CHANNELS</a:t>
            </a:r>
            <a:endParaRPr b="0" i="0" sz="950" u="none" cap="none" strike="noStrike">
              <a:solidFill>
                <a:schemeClr val="dk1"/>
              </a:solidFill>
              <a:latin typeface="Calibri"/>
              <a:ea typeface="Calibri"/>
              <a:cs typeface="Calibri"/>
              <a:sym typeface="Calibri"/>
            </a:endParaRPr>
          </a:p>
        </p:txBody>
      </p:sp>
      <p:sp>
        <p:nvSpPr>
          <p:cNvPr id="185" name="Google Shape;185;p21"/>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Getting the top tier right </a:t>
            </a:r>
            <a:r>
              <a:rPr b="1" lang="en" sz="2500">
                <a:solidFill>
                  <a:srgbClr val="102A42"/>
                </a:solidFill>
                <a:latin typeface="Inter"/>
                <a:ea typeface="Inter"/>
                <a:cs typeface="Inter"/>
                <a:sym typeface="Inter"/>
              </a:rPr>
              <a:t>with t</a:t>
            </a:r>
            <a:r>
              <a:rPr b="1" i="0" lang="en" sz="2500" u="none" cap="none" strike="noStrike">
                <a:solidFill>
                  <a:srgbClr val="102A42"/>
                </a:solidFill>
                <a:latin typeface="Inter"/>
                <a:ea typeface="Inter"/>
                <a:cs typeface="Inter"/>
                <a:sym typeface="Inter"/>
              </a:rPr>
              <a:t>eam </a:t>
            </a:r>
            <a:r>
              <a:rPr b="1" lang="en" sz="2500">
                <a:solidFill>
                  <a:srgbClr val="102A42"/>
                </a:solidFill>
                <a:latin typeface="Inter"/>
                <a:ea typeface="Inter"/>
                <a:cs typeface="Inter"/>
                <a:sym typeface="Inter"/>
              </a:rPr>
              <a:t>m</a:t>
            </a:r>
            <a:r>
              <a:rPr b="1" i="0" lang="en" sz="2500" u="none" cap="none" strike="noStrike">
                <a:solidFill>
                  <a:srgbClr val="102A42"/>
                </a:solidFill>
                <a:latin typeface="Inter"/>
                <a:ea typeface="Inter"/>
                <a:cs typeface="Inter"/>
                <a:sym typeface="Inter"/>
              </a:rPr>
              <a:t>essaging</a:t>
            </a:r>
            <a:endParaRPr b="0" i="0" sz="2500" u="none" cap="none" strike="noStrike">
              <a:solidFill>
                <a:schemeClr val="dk1"/>
              </a:solidFill>
              <a:latin typeface="Calibri"/>
              <a:ea typeface="Calibri"/>
              <a:cs typeface="Calibri"/>
              <a:sym typeface="Calibri"/>
            </a:endParaRPr>
          </a:p>
        </p:txBody>
      </p:sp>
      <p:sp>
        <p:nvSpPr>
          <p:cNvPr id="186" name="Google Shape;186;p21"/>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187" name="Google Shape;187;p21"/>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188" name="Google Shape;188;p21"/>
          <p:cNvSpPr/>
          <p:nvPr/>
        </p:nvSpPr>
        <p:spPr>
          <a:xfrm>
            <a:off x="548640"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
          <p:cNvSpPr txBox="1"/>
          <p:nvPr/>
        </p:nvSpPr>
        <p:spPr>
          <a:xfrm>
            <a:off x="749808"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WHO SEES IT</a:t>
            </a:r>
            <a:endParaRPr b="0" i="0" sz="850" u="none" cap="none" strike="noStrike">
              <a:solidFill>
                <a:schemeClr val="dk1"/>
              </a:solidFill>
              <a:latin typeface="Calibri"/>
              <a:ea typeface="Calibri"/>
              <a:cs typeface="Calibri"/>
              <a:sym typeface="Calibri"/>
            </a:endParaRPr>
          </a:p>
        </p:txBody>
      </p:sp>
      <p:sp>
        <p:nvSpPr>
          <p:cNvPr id="190" name="Google Shape;190;p21"/>
          <p:cNvSpPr txBox="1"/>
          <p:nvPr/>
        </p:nvSpPr>
        <p:spPr>
          <a:xfrm>
            <a:off x="749808"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Parent vs. wrestler settings</a:t>
            </a:r>
            <a:endParaRPr b="0" i="0" sz="1350" u="none" cap="none" strike="noStrike">
              <a:solidFill>
                <a:schemeClr val="dk1"/>
              </a:solidFill>
              <a:latin typeface="Calibri"/>
              <a:ea typeface="Calibri"/>
              <a:cs typeface="Calibri"/>
              <a:sym typeface="Calibri"/>
            </a:endParaRPr>
          </a:p>
        </p:txBody>
      </p:sp>
      <p:sp>
        <p:nvSpPr>
          <p:cNvPr id="191" name="Google Shape;191;p21"/>
          <p:cNvSpPr txBox="1"/>
          <p:nvPr/>
        </p:nvSpPr>
        <p:spPr>
          <a:xfrm>
            <a:off x="749808"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Decide deliberately who receives what. Some messages are for athletes, some are for the adults, </a:t>
            </a:r>
            <a:r>
              <a:rPr lang="en" sz="1000">
                <a:solidFill>
                  <a:srgbClr val="48647F"/>
                </a:solidFill>
                <a:latin typeface="Inter"/>
                <a:ea typeface="Inter"/>
                <a:cs typeface="Inter"/>
                <a:sym typeface="Inter"/>
              </a:rPr>
              <a:t>some are for both.</a:t>
            </a:r>
            <a:endParaRPr b="0" i="0" sz="1000" u="none" cap="none" strike="noStrike">
              <a:solidFill>
                <a:schemeClr val="dk1"/>
              </a:solidFill>
              <a:latin typeface="Calibri"/>
              <a:ea typeface="Calibri"/>
              <a:cs typeface="Calibri"/>
              <a:sym typeface="Calibri"/>
            </a:endParaRPr>
          </a:p>
        </p:txBody>
      </p:sp>
      <p:sp>
        <p:nvSpPr>
          <p:cNvPr id="192" name="Google Shape;192;p21"/>
          <p:cNvSpPr/>
          <p:nvPr/>
        </p:nvSpPr>
        <p:spPr>
          <a:xfrm>
            <a:off x="3297936"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1"/>
          <p:cNvSpPr txBox="1"/>
          <p:nvPr/>
        </p:nvSpPr>
        <p:spPr>
          <a:xfrm>
            <a:off x="3499104"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COMPLIANCE</a:t>
            </a:r>
            <a:endParaRPr b="0" i="0" sz="850" u="none" cap="none" strike="noStrike">
              <a:solidFill>
                <a:schemeClr val="dk1"/>
              </a:solidFill>
              <a:latin typeface="Calibri"/>
              <a:ea typeface="Calibri"/>
              <a:cs typeface="Calibri"/>
              <a:sym typeface="Calibri"/>
            </a:endParaRPr>
          </a:p>
        </p:txBody>
      </p:sp>
      <p:sp>
        <p:nvSpPr>
          <p:cNvPr id="194" name="Google Shape;194;p21"/>
          <p:cNvSpPr txBox="1"/>
          <p:nvPr/>
        </p:nvSpPr>
        <p:spPr>
          <a:xfrm>
            <a:off x="3499104"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SafeSport &amp; district rules</a:t>
            </a:r>
            <a:endParaRPr b="0" i="0" sz="1350" u="none" cap="none" strike="noStrike">
              <a:solidFill>
                <a:schemeClr val="dk1"/>
              </a:solidFill>
              <a:latin typeface="Calibri"/>
              <a:ea typeface="Calibri"/>
              <a:cs typeface="Calibri"/>
              <a:sym typeface="Calibri"/>
            </a:endParaRPr>
          </a:p>
        </p:txBody>
      </p:sp>
      <p:sp>
        <p:nvSpPr>
          <p:cNvPr id="195" name="Google Shape;195;p21"/>
          <p:cNvSpPr txBox="1"/>
          <p:nvPr/>
        </p:nvSpPr>
        <p:spPr>
          <a:xfrm>
            <a:off x="3499104"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Configure official-communication settings so every coach-to-athlete message is visible and on the record.</a:t>
            </a:r>
            <a:endParaRPr b="0" i="0" sz="1000" u="none" cap="none" strike="noStrike">
              <a:solidFill>
                <a:schemeClr val="dk1"/>
              </a:solidFill>
              <a:latin typeface="Calibri"/>
              <a:ea typeface="Calibri"/>
              <a:cs typeface="Calibri"/>
              <a:sym typeface="Calibri"/>
            </a:endParaRPr>
          </a:p>
        </p:txBody>
      </p:sp>
      <p:sp>
        <p:nvSpPr>
          <p:cNvPr id="196" name="Google Shape;196;p21"/>
          <p:cNvSpPr/>
          <p:nvPr/>
        </p:nvSpPr>
        <p:spPr>
          <a:xfrm>
            <a:off x="6047232"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txBox="1"/>
          <p:nvPr/>
        </p:nvSpPr>
        <p:spPr>
          <a:xfrm>
            <a:off x="6248400"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PRECISION</a:t>
            </a:r>
            <a:endParaRPr b="0" i="0" sz="850" u="none" cap="none" strike="noStrike">
              <a:solidFill>
                <a:schemeClr val="dk1"/>
              </a:solidFill>
              <a:latin typeface="Calibri"/>
              <a:ea typeface="Calibri"/>
              <a:cs typeface="Calibri"/>
              <a:sym typeface="Calibri"/>
            </a:endParaRPr>
          </a:p>
        </p:txBody>
      </p:sp>
      <p:sp>
        <p:nvSpPr>
          <p:cNvPr id="198" name="Google Shape;198;p21"/>
          <p:cNvSpPr txBox="1"/>
          <p:nvPr/>
        </p:nvSpPr>
        <p:spPr>
          <a:xfrm>
            <a:off x="6248400"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Roster-synced groups</a:t>
            </a:r>
            <a:endParaRPr b="0" i="0" sz="1350" u="none" cap="none" strike="noStrike">
              <a:solidFill>
                <a:schemeClr val="dk1"/>
              </a:solidFill>
              <a:latin typeface="Calibri"/>
              <a:ea typeface="Calibri"/>
              <a:cs typeface="Calibri"/>
              <a:sym typeface="Calibri"/>
            </a:endParaRPr>
          </a:p>
        </p:txBody>
      </p:sp>
      <p:sp>
        <p:nvSpPr>
          <p:cNvPr id="199" name="Google Shape;199;p21"/>
          <p:cNvSpPr txBox="1"/>
          <p:nvPr/>
        </p:nvSpPr>
        <p:spPr>
          <a:xfrm>
            <a:off x="6248400"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Groups that update themselves when the roster changes. Send to only the people who need to know.</a:t>
            </a:r>
            <a:endParaRPr b="0" i="0" sz="1000" u="none" cap="none" strike="noStrike">
              <a:solidFill>
                <a:schemeClr val="dk1"/>
              </a:solidFill>
              <a:latin typeface="Calibri"/>
              <a:ea typeface="Calibri"/>
              <a:cs typeface="Calibri"/>
              <a:sym typeface="Calibri"/>
            </a:endParaRPr>
          </a:p>
        </p:txBody>
      </p:sp>
      <p:sp>
        <p:nvSpPr>
          <p:cNvPr id="200" name="Google Shape;200;p21"/>
          <p:cNvSpPr/>
          <p:nvPr/>
        </p:nvSpPr>
        <p:spPr>
          <a:xfrm>
            <a:off x="548640" y="3520440"/>
            <a:ext cx="8046720" cy="822960"/>
          </a:xfrm>
          <a:prstGeom prst="roundRect">
            <a:avLst>
              <a:gd fmla="val 6667"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1"/>
          <p:cNvSpPr txBox="1"/>
          <p:nvPr/>
        </p:nvSpPr>
        <p:spPr>
          <a:xfrm>
            <a:off x="822960" y="3721608"/>
            <a:ext cx="7498080" cy="42062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If a message can be shared, make it shareable. A link to the calendar beats a paragraph retyped four times in four places. </a:t>
            </a:r>
            <a:r>
              <a:rPr i="1" lang="en" sz="1250">
                <a:solidFill>
                  <a:srgbClr val="FFFFFF"/>
                </a:solidFill>
                <a:latin typeface="Inter"/>
                <a:ea typeface="Inter"/>
                <a:cs typeface="Inter"/>
                <a:sym typeface="Inter"/>
              </a:rPr>
              <a:t>We’ll go deep on this in a second.</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206" name="Shape 206"/>
        <p:cNvGrpSpPr/>
        <p:nvPr/>
      </p:nvGrpSpPr>
      <p:grpSpPr>
        <a:xfrm>
          <a:off x="0" y="0"/>
          <a:ext cx="0" cy="0"/>
          <a:chOff x="0" y="0"/>
          <a:chExt cx="0" cy="0"/>
        </a:xfrm>
      </p:grpSpPr>
      <p:sp>
        <p:nvSpPr>
          <p:cNvPr id="207" name="Google Shape;207;p22"/>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PRACTICES</a:t>
            </a:r>
            <a:endParaRPr b="0" i="0" sz="950" u="none" cap="none" strike="noStrike">
              <a:solidFill>
                <a:schemeClr val="dk1"/>
              </a:solidFill>
              <a:latin typeface="Calibri"/>
              <a:ea typeface="Calibri"/>
              <a:cs typeface="Calibri"/>
              <a:sym typeface="Calibri"/>
            </a:endParaRPr>
          </a:p>
        </p:txBody>
      </p:sp>
      <p:sp>
        <p:nvSpPr>
          <p:cNvPr id="208" name="Google Shape;208;p22"/>
          <p:cNvSpPr txBox="1"/>
          <p:nvPr/>
        </p:nvSpPr>
        <p:spPr>
          <a:xfrm>
            <a:off x="548640" y="530352"/>
            <a:ext cx="4754880" cy="86868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Set up a </a:t>
            </a:r>
            <a:r>
              <a:rPr b="1" lang="en" sz="2500">
                <a:solidFill>
                  <a:srgbClr val="102A42"/>
                </a:solidFill>
                <a:latin typeface="Inter"/>
                <a:ea typeface="Inter"/>
                <a:cs typeface="Inter"/>
                <a:sym typeface="Inter"/>
              </a:rPr>
              <a:t>team calendar</a:t>
            </a:r>
            <a:endParaRPr b="0" i="0" sz="2500" u="none" cap="none" strike="noStrike">
              <a:solidFill>
                <a:schemeClr val="dk1"/>
              </a:solidFill>
              <a:latin typeface="Calibri"/>
              <a:ea typeface="Calibri"/>
              <a:cs typeface="Calibri"/>
              <a:sym typeface="Calibri"/>
            </a:endParaRPr>
          </a:p>
        </p:txBody>
      </p:sp>
      <p:sp>
        <p:nvSpPr>
          <p:cNvPr id="209" name="Google Shape;209;p22"/>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210" name="Google Shape;210;p22"/>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211" name="Google Shape;211;p22"/>
          <p:cNvSpPr/>
          <p:nvPr/>
        </p:nvSpPr>
        <p:spPr>
          <a:xfrm>
            <a:off x="538124" y="163540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2"/>
          <p:cNvSpPr/>
          <p:nvPr/>
        </p:nvSpPr>
        <p:spPr>
          <a:xfrm>
            <a:off x="603504" y="170078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2"/>
          <p:cNvSpPr txBox="1"/>
          <p:nvPr/>
        </p:nvSpPr>
        <p:spPr>
          <a:xfrm>
            <a:off x="932688" y="1600200"/>
            <a:ext cx="37307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One calendar, kept current</a:t>
            </a:r>
            <a:endParaRPr b="0" i="0" sz="1250" u="none" cap="none" strike="noStrike">
              <a:solidFill>
                <a:schemeClr val="dk1"/>
              </a:solidFill>
              <a:latin typeface="Calibri"/>
              <a:ea typeface="Calibri"/>
              <a:cs typeface="Calibri"/>
              <a:sym typeface="Calibri"/>
            </a:endParaRPr>
          </a:p>
        </p:txBody>
      </p:sp>
      <p:sp>
        <p:nvSpPr>
          <p:cNvPr id="214" name="Google Shape;214;p22"/>
          <p:cNvSpPr txBox="1"/>
          <p:nvPr/>
        </p:nvSpPr>
        <p:spPr>
          <a:xfrm>
            <a:off x="932688" y="1865376"/>
            <a:ext cx="373075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If it isn't on the calendar, it isn't happening. No exceptions, all season.</a:t>
            </a:r>
            <a:endParaRPr b="0" i="0" sz="1000" u="none" cap="none" strike="noStrike">
              <a:solidFill>
                <a:schemeClr val="dk1"/>
              </a:solidFill>
              <a:latin typeface="Calibri"/>
              <a:ea typeface="Calibri"/>
              <a:cs typeface="Calibri"/>
              <a:sym typeface="Calibri"/>
            </a:endParaRPr>
          </a:p>
        </p:txBody>
      </p:sp>
      <p:sp>
        <p:nvSpPr>
          <p:cNvPr id="215" name="Google Shape;215;p22"/>
          <p:cNvSpPr/>
          <p:nvPr/>
        </p:nvSpPr>
        <p:spPr>
          <a:xfrm>
            <a:off x="538124" y="2376068"/>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2"/>
          <p:cNvSpPr/>
          <p:nvPr/>
        </p:nvSpPr>
        <p:spPr>
          <a:xfrm>
            <a:off x="603504" y="2441448"/>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2"/>
          <p:cNvSpPr txBox="1"/>
          <p:nvPr/>
        </p:nvSpPr>
        <p:spPr>
          <a:xfrm>
            <a:off x="932688" y="2340864"/>
            <a:ext cx="37307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Notes on every event</a:t>
            </a:r>
            <a:endParaRPr b="0" i="0" sz="1250" u="none" cap="none" strike="noStrike">
              <a:solidFill>
                <a:schemeClr val="dk1"/>
              </a:solidFill>
              <a:latin typeface="Calibri"/>
              <a:ea typeface="Calibri"/>
              <a:cs typeface="Calibri"/>
              <a:sym typeface="Calibri"/>
            </a:endParaRPr>
          </a:p>
        </p:txBody>
      </p:sp>
      <p:sp>
        <p:nvSpPr>
          <p:cNvPr id="218" name="Google Shape;218;p22"/>
          <p:cNvSpPr txBox="1"/>
          <p:nvPr/>
        </p:nvSpPr>
        <p:spPr>
          <a:xfrm>
            <a:off x="932688" y="2606040"/>
            <a:ext cx="373075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Use a template: </a:t>
            </a:r>
            <a:r>
              <a:rPr lang="en" sz="1000">
                <a:solidFill>
                  <a:srgbClr val="48647F"/>
                </a:solidFill>
                <a:latin typeface="Inter"/>
                <a:ea typeface="Inter"/>
                <a:cs typeface="Inter"/>
                <a:sym typeface="Inter"/>
              </a:rPr>
              <a:t>address, what to bring, expectations, who, absence policy</a:t>
            </a:r>
            <a:r>
              <a:rPr b="0" i="0" lang="en" sz="1000" u="none" cap="none" strike="noStrike">
                <a:solidFill>
                  <a:srgbClr val="48647F"/>
                </a:solidFill>
                <a:latin typeface="Inter"/>
                <a:ea typeface="Inter"/>
                <a:cs typeface="Inter"/>
                <a:sym typeface="Inter"/>
              </a:rPr>
              <a:t>,</a:t>
            </a:r>
            <a:r>
              <a:rPr lang="en" sz="1000">
                <a:solidFill>
                  <a:srgbClr val="48647F"/>
                </a:solidFill>
                <a:latin typeface="Inter"/>
                <a:ea typeface="Inter"/>
                <a:cs typeface="Inter"/>
                <a:sym typeface="Inter"/>
              </a:rPr>
              <a:t> etc</a:t>
            </a:r>
            <a:endParaRPr b="0" i="0" sz="1000" u="none" cap="none" strike="noStrike">
              <a:solidFill>
                <a:schemeClr val="dk1"/>
              </a:solidFill>
              <a:latin typeface="Calibri"/>
              <a:ea typeface="Calibri"/>
              <a:cs typeface="Calibri"/>
              <a:sym typeface="Calibri"/>
            </a:endParaRPr>
          </a:p>
        </p:txBody>
      </p:sp>
      <p:sp>
        <p:nvSpPr>
          <p:cNvPr id="219" name="Google Shape;219;p22"/>
          <p:cNvSpPr/>
          <p:nvPr/>
        </p:nvSpPr>
        <p:spPr>
          <a:xfrm>
            <a:off x="538124" y="3116732"/>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2"/>
          <p:cNvSpPr/>
          <p:nvPr/>
        </p:nvSpPr>
        <p:spPr>
          <a:xfrm>
            <a:off x="603504" y="3182112"/>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nvSpPr>
        <p:spPr>
          <a:xfrm>
            <a:off x="932688" y="3081528"/>
            <a:ext cx="37307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Roster linkage</a:t>
            </a:r>
            <a:endParaRPr b="0" i="0" sz="1250" u="none" cap="none" strike="noStrike">
              <a:solidFill>
                <a:schemeClr val="dk1"/>
              </a:solidFill>
              <a:latin typeface="Calibri"/>
              <a:ea typeface="Calibri"/>
              <a:cs typeface="Calibri"/>
              <a:sym typeface="Calibri"/>
            </a:endParaRPr>
          </a:p>
        </p:txBody>
      </p:sp>
      <p:sp>
        <p:nvSpPr>
          <p:cNvPr id="222" name="Google Shape;222;p22"/>
          <p:cNvSpPr txBox="1"/>
          <p:nvPr/>
        </p:nvSpPr>
        <p:spPr>
          <a:xfrm>
            <a:off x="932688" y="3346704"/>
            <a:ext cx="373075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Let families filter to "my kid's schedule" instead of reading everyone's.</a:t>
            </a:r>
            <a:endParaRPr b="0" i="0" sz="1000" u="none" cap="none" strike="noStrike">
              <a:solidFill>
                <a:schemeClr val="dk1"/>
              </a:solidFill>
              <a:latin typeface="Calibri"/>
              <a:ea typeface="Calibri"/>
              <a:cs typeface="Calibri"/>
              <a:sym typeface="Calibri"/>
            </a:endParaRPr>
          </a:p>
        </p:txBody>
      </p:sp>
      <p:sp>
        <p:nvSpPr>
          <p:cNvPr id="223" name="Google Shape;223;p22"/>
          <p:cNvSpPr/>
          <p:nvPr/>
        </p:nvSpPr>
        <p:spPr>
          <a:xfrm>
            <a:off x="538124" y="3857396"/>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2"/>
          <p:cNvSpPr/>
          <p:nvPr/>
        </p:nvSpPr>
        <p:spPr>
          <a:xfrm>
            <a:off x="603504" y="3922776"/>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2"/>
          <p:cNvSpPr txBox="1"/>
          <p:nvPr/>
        </p:nvSpPr>
        <p:spPr>
          <a:xfrm>
            <a:off x="932688" y="3822192"/>
            <a:ext cx="37307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Color coding and filters</a:t>
            </a:r>
            <a:endParaRPr b="0" i="0" sz="1250" u="none" cap="none" strike="noStrike">
              <a:solidFill>
                <a:schemeClr val="dk1"/>
              </a:solidFill>
              <a:latin typeface="Calibri"/>
              <a:ea typeface="Calibri"/>
              <a:cs typeface="Calibri"/>
              <a:sym typeface="Calibri"/>
            </a:endParaRPr>
          </a:p>
        </p:txBody>
      </p:sp>
      <p:sp>
        <p:nvSpPr>
          <p:cNvPr id="226" name="Google Shape;226;p22"/>
          <p:cNvSpPr txBox="1"/>
          <p:nvPr/>
        </p:nvSpPr>
        <p:spPr>
          <a:xfrm>
            <a:off x="932688" y="4087368"/>
            <a:ext cx="373075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Varsity, JV, girls, open mat — visible at a glance if your system supports it.</a:t>
            </a:r>
            <a:endParaRPr b="0" i="0" sz="1000" u="none" cap="none" strike="noStrike">
              <a:solidFill>
                <a:schemeClr val="dk1"/>
              </a:solidFill>
              <a:latin typeface="Calibri"/>
              <a:ea typeface="Calibri"/>
              <a:cs typeface="Calibri"/>
              <a:sym typeface="Calibri"/>
            </a:endParaRPr>
          </a:p>
        </p:txBody>
      </p:sp>
      <p:pic>
        <p:nvPicPr>
          <p:cNvPr id="227" name="Google Shape;227;p22" title="IMG_9427.PNG"/>
          <p:cNvPicPr preferRelativeResize="0"/>
          <p:nvPr/>
        </p:nvPicPr>
        <p:blipFill>
          <a:blip r:embed="rId3">
            <a:alphaModFix/>
          </a:blip>
          <a:stretch>
            <a:fillRect/>
          </a:stretch>
        </p:blipFill>
        <p:spPr>
          <a:xfrm>
            <a:off x="5387050" y="809588"/>
            <a:ext cx="1562449" cy="3382600"/>
          </a:xfrm>
          <a:prstGeom prst="rect">
            <a:avLst/>
          </a:prstGeom>
          <a:noFill/>
          <a:ln>
            <a:noFill/>
          </a:ln>
        </p:spPr>
      </p:pic>
      <p:pic>
        <p:nvPicPr>
          <p:cNvPr id="228" name="Google Shape;228;p22" title="IMG_9428.PNG"/>
          <p:cNvPicPr preferRelativeResize="0"/>
          <p:nvPr/>
        </p:nvPicPr>
        <p:blipFill>
          <a:blip r:embed="rId4">
            <a:alphaModFix/>
          </a:blip>
          <a:stretch>
            <a:fillRect/>
          </a:stretch>
        </p:blipFill>
        <p:spPr>
          <a:xfrm>
            <a:off x="7183949" y="809621"/>
            <a:ext cx="1562449" cy="33825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233" name="Shape 233"/>
        <p:cNvGrpSpPr/>
        <p:nvPr/>
      </p:nvGrpSpPr>
      <p:grpSpPr>
        <a:xfrm>
          <a:off x="0" y="0"/>
          <a:ext cx="0" cy="0"/>
          <a:chOff x="0" y="0"/>
          <a:chExt cx="0" cy="0"/>
        </a:xfrm>
      </p:grpSpPr>
      <p:sp>
        <p:nvSpPr>
          <p:cNvPr id="234" name="Google Shape;234;p23"/>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CULTURE</a:t>
            </a:r>
            <a:endParaRPr b="0" i="0" sz="950" u="none" cap="none" strike="noStrike">
              <a:solidFill>
                <a:schemeClr val="dk1"/>
              </a:solidFill>
              <a:latin typeface="Calibri"/>
              <a:ea typeface="Calibri"/>
              <a:cs typeface="Calibri"/>
              <a:sym typeface="Calibri"/>
            </a:endParaRPr>
          </a:p>
        </p:txBody>
      </p:sp>
      <p:sp>
        <p:nvSpPr>
          <p:cNvPr id="235" name="Google Shape;235;p23"/>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Creating a culture of self-reliance</a:t>
            </a:r>
            <a:endParaRPr b="0" i="0" sz="2500" u="none" cap="none" strike="noStrike">
              <a:solidFill>
                <a:schemeClr val="dk1"/>
              </a:solidFill>
              <a:latin typeface="Calibri"/>
              <a:ea typeface="Calibri"/>
              <a:cs typeface="Calibri"/>
              <a:sym typeface="Calibri"/>
            </a:endParaRPr>
          </a:p>
        </p:txBody>
      </p:sp>
      <p:sp>
        <p:nvSpPr>
          <p:cNvPr id="236" name="Google Shape;236;p23"/>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237" name="Google Shape;237;p23"/>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238" name="Google Shape;238;p23"/>
          <p:cNvSpPr txBox="1"/>
          <p:nvPr/>
        </p:nvSpPr>
        <p:spPr>
          <a:xfrm>
            <a:off x="548640" y="1371600"/>
            <a:ext cx="804672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Answering the question yourself is faster today and more expensive every day after.</a:t>
            </a:r>
            <a:endParaRPr b="0" i="0" sz="1350" u="none" cap="none" strike="noStrike">
              <a:solidFill>
                <a:schemeClr val="dk1"/>
              </a:solidFill>
              <a:latin typeface="Calibri"/>
              <a:ea typeface="Calibri"/>
              <a:cs typeface="Calibri"/>
              <a:sym typeface="Calibri"/>
            </a:endParaRPr>
          </a:p>
        </p:txBody>
      </p:sp>
      <p:sp>
        <p:nvSpPr>
          <p:cNvPr id="239" name="Google Shape;239;p23"/>
          <p:cNvSpPr/>
          <p:nvPr/>
        </p:nvSpPr>
        <p:spPr>
          <a:xfrm>
            <a:off x="538124" y="186400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3"/>
          <p:cNvSpPr/>
          <p:nvPr/>
        </p:nvSpPr>
        <p:spPr>
          <a:xfrm>
            <a:off x="603504" y="192938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3"/>
          <p:cNvSpPr txBox="1"/>
          <p:nvPr/>
        </p:nvSpPr>
        <p:spPr>
          <a:xfrm>
            <a:off x="932688" y="1828800"/>
            <a:ext cx="432511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00"/>
              <a:buFont typeface="Inter"/>
              <a:buNone/>
            </a:pPr>
            <a:r>
              <a:rPr b="1" i="0" lang="en" sz="1200" u="none" cap="none" strike="noStrike">
                <a:solidFill>
                  <a:srgbClr val="102A42"/>
                </a:solidFill>
                <a:latin typeface="Inter"/>
                <a:ea typeface="Inter"/>
                <a:cs typeface="Inter"/>
                <a:sym typeface="Inter"/>
              </a:rPr>
              <a:t>Redirect, don't answer</a:t>
            </a:r>
            <a:endParaRPr b="0" i="0" sz="1200" u="none" cap="none" strike="noStrike">
              <a:solidFill>
                <a:schemeClr val="dk1"/>
              </a:solidFill>
              <a:latin typeface="Calibri"/>
              <a:ea typeface="Calibri"/>
              <a:cs typeface="Calibri"/>
              <a:sym typeface="Calibri"/>
            </a:endParaRPr>
          </a:p>
        </p:txBody>
      </p:sp>
      <p:sp>
        <p:nvSpPr>
          <p:cNvPr id="242" name="Google Shape;242;p23"/>
          <p:cNvSpPr txBox="1"/>
          <p:nvPr/>
        </p:nvSpPr>
        <p:spPr>
          <a:xfrm>
            <a:off x="932688" y="2093976"/>
            <a:ext cx="432511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980"/>
              <a:buFont typeface="Inter"/>
              <a:buNone/>
            </a:pPr>
            <a:r>
              <a:rPr b="0" i="0" lang="en" sz="980" u="none" cap="none" strike="noStrike">
                <a:solidFill>
                  <a:srgbClr val="48647F"/>
                </a:solidFill>
                <a:latin typeface="Inter"/>
                <a:ea typeface="Inter"/>
                <a:cs typeface="Inter"/>
                <a:sym typeface="Inter"/>
              </a:rPr>
              <a:t>Every time you answer what the calendar already says, you teach people not to check it.</a:t>
            </a:r>
            <a:endParaRPr b="0" i="0" sz="980" u="none" cap="none" strike="noStrike">
              <a:solidFill>
                <a:schemeClr val="dk1"/>
              </a:solidFill>
              <a:latin typeface="Calibri"/>
              <a:ea typeface="Calibri"/>
              <a:cs typeface="Calibri"/>
              <a:sym typeface="Calibri"/>
            </a:endParaRPr>
          </a:p>
        </p:txBody>
      </p:sp>
      <p:sp>
        <p:nvSpPr>
          <p:cNvPr id="243" name="Google Shape;243;p23"/>
          <p:cNvSpPr/>
          <p:nvPr/>
        </p:nvSpPr>
        <p:spPr>
          <a:xfrm>
            <a:off x="538124" y="25955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
          <p:cNvSpPr/>
          <p:nvPr/>
        </p:nvSpPr>
        <p:spPr>
          <a:xfrm>
            <a:off x="603504" y="26609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3"/>
          <p:cNvSpPr txBox="1"/>
          <p:nvPr/>
        </p:nvSpPr>
        <p:spPr>
          <a:xfrm>
            <a:off x="932688" y="2560320"/>
            <a:ext cx="432511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00"/>
              <a:buFont typeface="Inter"/>
              <a:buNone/>
            </a:pPr>
            <a:r>
              <a:rPr b="1" i="0" lang="en" sz="1200" u="none" cap="none" strike="noStrike">
                <a:solidFill>
                  <a:srgbClr val="102A42"/>
                </a:solidFill>
                <a:latin typeface="Inter"/>
                <a:ea typeface="Inter"/>
                <a:cs typeface="Inter"/>
                <a:sym typeface="Inter"/>
              </a:rPr>
              <a:t>Give your staff the script</a:t>
            </a:r>
            <a:endParaRPr b="0" i="0" sz="1200" u="none" cap="none" strike="noStrike">
              <a:solidFill>
                <a:schemeClr val="dk1"/>
              </a:solidFill>
              <a:latin typeface="Calibri"/>
              <a:ea typeface="Calibri"/>
              <a:cs typeface="Calibri"/>
              <a:sym typeface="Calibri"/>
            </a:endParaRPr>
          </a:p>
        </p:txBody>
      </p:sp>
      <p:sp>
        <p:nvSpPr>
          <p:cNvPr id="246" name="Google Shape;246;p23"/>
          <p:cNvSpPr txBox="1"/>
          <p:nvPr/>
        </p:nvSpPr>
        <p:spPr>
          <a:xfrm>
            <a:off x="932688" y="2825496"/>
            <a:ext cx="432511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980"/>
              <a:buFont typeface="Inter"/>
              <a:buNone/>
            </a:pPr>
            <a:r>
              <a:rPr b="0" i="0" lang="en" sz="980" u="none" cap="none" strike="noStrike">
                <a:solidFill>
                  <a:srgbClr val="48647F"/>
                </a:solidFill>
                <a:latin typeface="Inter"/>
                <a:ea typeface="Inter"/>
                <a:cs typeface="Inter"/>
                <a:sym typeface="Inter"/>
              </a:rPr>
              <a:t>Same words from every coach, every time. Consistency is what makes it land.</a:t>
            </a:r>
            <a:endParaRPr b="0" i="0" sz="980" u="none" cap="none" strike="noStrike">
              <a:solidFill>
                <a:schemeClr val="dk1"/>
              </a:solidFill>
              <a:latin typeface="Calibri"/>
              <a:ea typeface="Calibri"/>
              <a:cs typeface="Calibri"/>
              <a:sym typeface="Calibri"/>
            </a:endParaRPr>
          </a:p>
        </p:txBody>
      </p:sp>
      <p:sp>
        <p:nvSpPr>
          <p:cNvPr id="247" name="Google Shape;247;p23"/>
          <p:cNvSpPr/>
          <p:nvPr/>
        </p:nvSpPr>
        <p:spPr>
          <a:xfrm>
            <a:off x="538124" y="332704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3"/>
          <p:cNvSpPr/>
          <p:nvPr/>
        </p:nvSpPr>
        <p:spPr>
          <a:xfrm>
            <a:off x="603504" y="339242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
          <p:cNvSpPr txBox="1"/>
          <p:nvPr/>
        </p:nvSpPr>
        <p:spPr>
          <a:xfrm>
            <a:off x="932688" y="3291840"/>
            <a:ext cx="432511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00"/>
              <a:buFont typeface="Inter"/>
              <a:buNone/>
            </a:pPr>
            <a:r>
              <a:rPr b="1" i="0" lang="en" sz="1200" u="none" cap="none" strike="noStrike">
                <a:solidFill>
                  <a:srgbClr val="102A42"/>
                </a:solidFill>
                <a:latin typeface="Inter"/>
                <a:ea typeface="Inter"/>
                <a:cs typeface="Inter"/>
                <a:sym typeface="Inter"/>
              </a:rPr>
              <a:t>Put the reference material somewhere permanent</a:t>
            </a:r>
            <a:endParaRPr b="0" i="0" sz="1200" u="none" cap="none" strike="noStrike">
              <a:solidFill>
                <a:schemeClr val="dk1"/>
              </a:solidFill>
              <a:latin typeface="Calibri"/>
              <a:ea typeface="Calibri"/>
              <a:cs typeface="Calibri"/>
              <a:sym typeface="Calibri"/>
            </a:endParaRPr>
          </a:p>
        </p:txBody>
      </p:sp>
      <p:sp>
        <p:nvSpPr>
          <p:cNvPr id="250" name="Google Shape;250;p23"/>
          <p:cNvSpPr txBox="1"/>
          <p:nvPr/>
        </p:nvSpPr>
        <p:spPr>
          <a:xfrm>
            <a:off x="932688" y="3557016"/>
            <a:ext cx="432511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980"/>
              <a:buFont typeface="Inter"/>
              <a:buNone/>
            </a:pPr>
            <a:r>
              <a:rPr b="0" i="0" lang="en" sz="980" u="none" cap="none" strike="noStrike">
                <a:solidFill>
                  <a:srgbClr val="48647F"/>
                </a:solidFill>
                <a:latin typeface="Inter"/>
                <a:ea typeface="Inter"/>
                <a:cs typeface="Inter"/>
                <a:sym typeface="Inter"/>
              </a:rPr>
              <a:t>A team documents section beats re-explaining the same five things every August.</a:t>
            </a:r>
            <a:endParaRPr b="0" i="0" sz="980" u="none" cap="none" strike="noStrike">
              <a:solidFill>
                <a:schemeClr val="dk1"/>
              </a:solidFill>
              <a:latin typeface="Calibri"/>
              <a:ea typeface="Calibri"/>
              <a:cs typeface="Calibri"/>
              <a:sym typeface="Calibri"/>
            </a:endParaRPr>
          </a:p>
        </p:txBody>
      </p:sp>
      <p:sp>
        <p:nvSpPr>
          <p:cNvPr id="251" name="Google Shape;251;p23"/>
          <p:cNvSpPr/>
          <p:nvPr/>
        </p:nvSpPr>
        <p:spPr>
          <a:xfrm>
            <a:off x="5440680" y="1783080"/>
            <a:ext cx="3154680" cy="1783080"/>
          </a:xfrm>
          <a:prstGeom prst="roundRect">
            <a:avLst>
              <a:gd fmla="val 3077"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3"/>
          <p:cNvSpPr txBox="1"/>
          <p:nvPr/>
        </p:nvSpPr>
        <p:spPr>
          <a:xfrm>
            <a:off x="5715000" y="1984248"/>
            <a:ext cx="2606040" cy="138074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“Hey there — please see the team calendar for full details. We work hard to keep that up to date and it'll always be your best source of info.”</a:t>
            </a:r>
            <a:endParaRPr b="0" i="0" sz="1250" u="none" cap="none" strike="noStrike">
              <a:solidFill>
                <a:schemeClr val="dk1"/>
              </a:solidFill>
              <a:latin typeface="Calibri"/>
              <a:ea typeface="Calibri"/>
              <a:cs typeface="Calibri"/>
              <a:sym typeface="Calibri"/>
            </a:endParaRPr>
          </a:p>
        </p:txBody>
      </p:sp>
      <p:sp>
        <p:nvSpPr>
          <p:cNvPr id="253" name="Google Shape;253;p23"/>
          <p:cNvSpPr txBox="1"/>
          <p:nvPr/>
        </p:nvSpPr>
        <p:spPr>
          <a:xfrm>
            <a:off x="5440680" y="3657600"/>
            <a:ext cx="3154680" cy="23774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8647F"/>
              </a:buClr>
              <a:buSzPts val="1000"/>
              <a:buFont typeface="Inter"/>
              <a:buNone/>
            </a:pPr>
            <a:r>
              <a:rPr b="0" i="1" lang="en" sz="1000" u="none" cap="none" strike="noStrike">
                <a:solidFill>
                  <a:srgbClr val="48647F"/>
                </a:solidFill>
                <a:latin typeface="Inter"/>
                <a:ea typeface="Inter"/>
                <a:cs typeface="Inter"/>
                <a:sym typeface="Inter"/>
              </a:rPr>
              <a:t>Say it kindly</a:t>
            </a:r>
            <a:r>
              <a:rPr i="1" lang="en" sz="1000">
                <a:solidFill>
                  <a:srgbClr val="48647F"/>
                </a:solidFill>
                <a:latin typeface="Inter"/>
                <a:ea typeface="Inter"/>
                <a:cs typeface="Inter"/>
                <a:sym typeface="Inter"/>
              </a:rPr>
              <a:t>, but</a:t>
            </a:r>
            <a:r>
              <a:rPr b="0" i="1" lang="en" sz="1000" u="none" cap="none" strike="noStrike">
                <a:solidFill>
                  <a:srgbClr val="48647F"/>
                </a:solidFill>
                <a:latin typeface="Inter"/>
                <a:ea typeface="Inter"/>
                <a:cs typeface="Inter"/>
                <a:sym typeface="Inter"/>
              </a:rPr>
              <a:t> </a:t>
            </a:r>
            <a:r>
              <a:rPr i="1" lang="en" sz="1000">
                <a:solidFill>
                  <a:srgbClr val="48647F"/>
                </a:solidFill>
                <a:latin typeface="Inter"/>
                <a:ea typeface="Inter"/>
                <a:cs typeface="Inter"/>
                <a:sym typeface="Inter"/>
              </a:rPr>
              <a:t>s</a:t>
            </a:r>
            <a:r>
              <a:rPr b="0" i="1" lang="en" sz="1000" u="none" cap="none" strike="noStrike">
                <a:solidFill>
                  <a:srgbClr val="48647F"/>
                </a:solidFill>
                <a:latin typeface="Inter"/>
                <a:ea typeface="Inter"/>
                <a:cs typeface="Inter"/>
                <a:sym typeface="Inter"/>
              </a:rPr>
              <a:t>ay it every time.</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258" name="Shape 258"/>
        <p:cNvGrpSpPr/>
        <p:nvPr/>
      </p:nvGrpSpPr>
      <p:grpSpPr>
        <a:xfrm>
          <a:off x="0" y="0"/>
          <a:ext cx="0" cy="0"/>
          <a:chOff x="0" y="0"/>
          <a:chExt cx="0" cy="0"/>
        </a:xfrm>
      </p:grpSpPr>
      <p:sp>
        <p:nvSpPr>
          <p:cNvPr id="259" name="Google Shape;259;p24"/>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CADENCE</a:t>
            </a:r>
            <a:endParaRPr b="0" i="0" sz="950" u="none" cap="none" strike="noStrike">
              <a:solidFill>
                <a:schemeClr val="dk1"/>
              </a:solidFill>
              <a:latin typeface="Calibri"/>
              <a:ea typeface="Calibri"/>
              <a:cs typeface="Calibri"/>
              <a:sym typeface="Calibri"/>
            </a:endParaRPr>
          </a:p>
        </p:txBody>
      </p:sp>
      <p:sp>
        <p:nvSpPr>
          <p:cNvPr id="260" name="Google Shape;260;p24"/>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How often, and to whom</a:t>
            </a:r>
            <a:endParaRPr b="0" i="0" sz="2500" u="none" cap="none" strike="noStrike">
              <a:solidFill>
                <a:schemeClr val="dk1"/>
              </a:solidFill>
              <a:latin typeface="Calibri"/>
              <a:ea typeface="Calibri"/>
              <a:cs typeface="Calibri"/>
              <a:sym typeface="Calibri"/>
            </a:endParaRPr>
          </a:p>
        </p:txBody>
      </p:sp>
      <p:sp>
        <p:nvSpPr>
          <p:cNvPr id="261" name="Google Shape;261;p24"/>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262" name="Google Shape;262;p24"/>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263" name="Google Shape;263;p24"/>
          <p:cNvSpPr/>
          <p:nvPr/>
        </p:nvSpPr>
        <p:spPr>
          <a:xfrm>
            <a:off x="548640" y="1371600"/>
            <a:ext cx="2459736" cy="1645920"/>
          </a:xfrm>
          <a:prstGeom prst="roundRect">
            <a:avLst>
              <a:gd fmla="val 333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4"/>
          <p:cNvSpPr txBox="1"/>
          <p:nvPr/>
        </p:nvSpPr>
        <p:spPr>
          <a:xfrm>
            <a:off x="749808" y="1572768"/>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THE RISK</a:t>
            </a:r>
            <a:endParaRPr b="0" i="0" sz="850" u="none" cap="none" strike="noStrike">
              <a:solidFill>
                <a:schemeClr val="dk1"/>
              </a:solidFill>
              <a:latin typeface="Calibri"/>
              <a:ea typeface="Calibri"/>
              <a:cs typeface="Calibri"/>
              <a:sym typeface="Calibri"/>
            </a:endParaRPr>
          </a:p>
        </p:txBody>
      </p:sp>
      <p:sp>
        <p:nvSpPr>
          <p:cNvPr id="265" name="Google Shape;265;p24"/>
          <p:cNvSpPr txBox="1"/>
          <p:nvPr/>
        </p:nvSpPr>
        <p:spPr>
          <a:xfrm>
            <a:off x="749808" y="1792224"/>
            <a:ext cx="205740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Over-communicating</a:t>
            </a:r>
            <a:endParaRPr b="0" i="0" sz="1350" u="none" cap="none" strike="noStrike">
              <a:solidFill>
                <a:schemeClr val="dk1"/>
              </a:solidFill>
              <a:latin typeface="Calibri"/>
              <a:ea typeface="Calibri"/>
              <a:cs typeface="Calibri"/>
              <a:sym typeface="Calibri"/>
            </a:endParaRPr>
          </a:p>
        </p:txBody>
      </p:sp>
      <p:sp>
        <p:nvSpPr>
          <p:cNvPr id="266" name="Google Shape;266;p24"/>
          <p:cNvSpPr txBox="1"/>
          <p:nvPr/>
        </p:nvSpPr>
        <p:spPr>
          <a:xfrm>
            <a:off x="749808" y="2121408"/>
            <a:ext cx="2057400" cy="7498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Too many messages and people stop reading any of them. The important one gets lost in the noise.</a:t>
            </a:r>
            <a:endParaRPr b="0" i="0" sz="1000" u="none" cap="none" strike="noStrike">
              <a:solidFill>
                <a:schemeClr val="dk1"/>
              </a:solidFill>
              <a:latin typeface="Calibri"/>
              <a:ea typeface="Calibri"/>
              <a:cs typeface="Calibri"/>
              <a:sym typeface="Calibri"/>
            </a:endParaRPr>
          </a:p>
        </p:txBody>
      </p:sp>
      <p:sp>
        <p:nvSpPr>
          <p:cNvPr id="267" name="Google Shape;267;p24"/>
          <p:cNvSpPr/>
          <p:nvPr/>
        </p:nvSpPr>
        <p:spPr>
          <a:xfrm>
            <a:off x="3209544" y="1371600"/>
            <a:ext cx="2459736" cy="1645920"/>
          </a:xfrm>
          <a:prstGeom prst="roundRect">
            <a:avLst>
              <a:gd fmla="val 333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4"/>
          <p:cNvSpPr txBox="1"/>
          <p:nvPr/>
        </p:nvSpPr>
        <p:spPr>
          <a:xfrm>
            <a:off x="3410712" y="1572768"/>
            <a:ext cx="205740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lang="en" sz="850">
                <a:solidFill>
                  <a:srgbClr val="27AA83"/>
                </a:solidFill>
                <a:latin typeface="Inter"/>
                <a:ea typeface="Inter"/>
                <a:cs typeface="Inter"/>
                <a:sym typeface="Inter"/>
              </a:rPr>
              <a:t>ANOTHER </a:t>
            </a:r>
            <a:r>
              <a:rPr b="1" i="0" lang="en" sz="850" u="none" cap="none" strike="noStrike">
                <a:solidFill>
                  <a:srgbClr val="27AA83"/>
                </a:solidFill>
                <a:latin typeface="Inter"/>
                <a:ea typeface="Inter"/>
                <a:cs typeface="Inter"/>
                <a:sym typeface="Inter"/>
              </a:rPr>
              <a:t> RISK</a:t>
            </a:r>
            <a:endParaRPr b="0" i="0" sz="850" u="none" cap="none" strike="noStrike">
              <a:solidFill>
                <a:schemeClr val="dk1"/>
              </a:solidFill>
              <a:latin typeface="Calibri"/>
              <a:ea typeface="Calibri"/>
              <a:cs typeface="Calibri"/>
              <a:sym typeface="Calibri"/>
            </a:endParaRPr>
          </a:p>
        </p:txBody>
      </p:sp>
      <p:sp>
        <p:nvSpPr>
          <p:cNvPr id="269" name="Google Shape;269;p24"/>
          <p:cNvSpPr txBox="1"/>
          <p:nvPr/>
        </p:nvSpPr>
        <p:spPr>
          <a:xfrm>
            <a:off x="3410712" y="1792224"/>
            <a:ext cx="205740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Under-communicating</a:t>
            </a:r>
            <a:endParaRPr b="0" i="0" sz="1350" u="none" cap="none" strike="noStrike">
              <a:solidFill>
                <a:schemeClr val="dk1"/>
              </a:solidFill>
              <a:latin typeface="Calibri"/>
              <a:ea typeface="Calibri"/>
              <a:cs typeface="Calibri"/>
              <a:sym typeface="Calibri"/>
            </a:endParaRPr>
          </a:p>
        </p:txBody>
      </p:sp>
      <p:sp>
        <p:nvSpPr>
          <p:cNvPr id="270" name="Google Shape;270;p24"/>
          <p:cNvSpPr txBox="1"/>
          <p:nvPr/>
        </p:nvSpPr>
        <p:spPr>
          <a:xfrm>
            <a:off x="3410712" y="2121408"/>
            <a:ext cx="2057400" cy="7498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Nobody ever quit a program because they were too well informed. If you must err, err loud.</a:t>
            </a:r>
            <a:endParaRPr b="0" i="0" sz="1000" u="none" cap="none" strike="noStrike">
              <a:solidFill>
                <a:schemeClr val="dk1"/>
              </a:solidFill>
              <a:latin typeface="Calibri"/>
              <a:ea typeface="Calibri"/>
              <a:cs typeface="Calibri"/>
              <a:sym typeface="Calibri"/>
            </a:endParaRPr>
          </a:p>
        </p:txBody>
      </p:sp>
      <p:sp>
        <p:nvSpPr>
          <p:cNvPr id="271" name="Google Shape;271;p24"/>
          <p:cNvSpPr/>
          <p:nvPr/>
        </p:nvSpPr>
        <p:spPr>
          <a:xfrm>
            <a:off x="5933084" y="1516532"/>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4"/>
          <p:cNvSpPr/>
          <p:nvPr/>
        </p:nvSpPr>
        <p:spPr>
          <a:xfrm>
            <a:off x="5998464" y="1581912"/>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4"/>
          <p:cNvSpPr txBox="1"/>
          <p:nvPr/>
        </p:nvSpPr>
        <p:spPr>
          <a:xfrm>
            <a:off x="6327648" y="1481316"/>
            <a:ext cx="22677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Be succinct</a:t>
            </a:r>
            <a:endParaRPr b="0" i="0" sz="1250" u="none" cap="none" strike="noStrike">
              <a:solidFill>
                <a:schemeClr val="dk1"/>
              </a:solidFill>
              <a:latin typeface="Calibri"/>
              <a:ea typeface="Calibri"/>
              <a:cs typeface="Calibri"/>
              <a:sym typeface="Calibri"/>
            </a:endParaRPr>
          </a:p>
        </p:txBody>
      </p:sp>
      <p:sp>
        <p:nvSpPr>
          <p:cNvPr id="274" name="Google Shape;274;p24"/>
          <p:cNvSpPr/>
          <p:nvPr/>
        </p:nvSpPr>
        <p:spPr>
          <a:xfrm>
            <a:off x="5933084" y="2065172"/>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4"/>
          <p:cNvSpPr/>
          <p:nvPr/>
        </p:nvSpPr>
        <p:spPr>
          <a:xfrm>
            <a:off x="5998464" y="2130552"/>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4"/>
          <p:cNvSpPr txBox="1"/>
          <p:nvPr/>
        </p:nvSpPr>
        <p:spPr>
          <a:xfrm>
            <a:off x="6327648" y="2050556"/>
            <a:ext cx="22677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Point to shared resources</a:t>
            </a:r>
            <a:endParaRPr b="0" i="0" sz="1250" u="none" cap="none" strike="noStrike">
              <a:solidFill>
                <a:schemeClr val="dk1"/>
              </a:solidFill>
              <a:latin typeface="Calibri"/>
              <a:ea typeface="Calibri"/>
              <a:cs typeface="Calibri"/>
              <a:sym typeface="Calibri"/>
            </a:endParaRPr>
          </a:p>
        </p:txBody>
      </p:sp>
      <p:sp>
        <p:nvSpPr>
          <p:cNvPr id="277" name="Google Shape;277;p24"/>
          <p:cNvSpPr/>
          <p:nvPr/>
        </p:nvSpPr>
        <p:spPr>
          <a:xfrm>
            <a:off x="5933084" y="2613812"/>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4"/>
          <p:cNvSpPr/>
          <p:nvPr/>
        </p:nvSpPr>
        <p:spPr>
          <a:xfrm>
            <a:off x="5998464" y="2679192"/>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4"/>
          <p:cNvSpPr txBox="1"/>
          <p:nvPr/>
        </p:nvSpPr>
        <p:spPr>
          <a:xfrm>
            <a:off x="6327648" y="2619771"/>
            <a:ext cx="22677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Target the right people</a:t>
            </a:r>
            <a:endParaRPr b="0" i="0" sz="1250" u="none" cap="none" strike="noStrike">
              <a:solidFill>
                <a:schemeClr val="dk1"/>
              </a:solidFill>
              <a:latin typeface="Calibri"/>
              <a:ea typeface="Calibri"/>
              <a:cs typeface="Calibri"/>
              <a:sym typeface="Calibri"/>
            </a:endParaRPr>
          </a:p>
        </p:txBody>
      </p:sp>
      <p:sp>
        <p:nvSpPr>
          <p:cNvPr id="280" name="Google Shape;280;p24"/>
          <p:cNvSpPr/>
          <p:nvPr/>
        </p:nvSpPr>
        <p:spPr>
          <a:xfrm>
            <a:off x="548700" y="3164512"/>
            <a:ext cx="8046600" cy="1379400"/>
          </a:xfrm>
          <a:prstGeom prst="roundRect">
            <a:avLst>
              <a:gd fmla="val 4286"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4"/>
          <p:cNvSpPr txBox="1"/>
          <p:nvPr/>
        </p:nvSpPr>
        <p:spPr>
          <a:xfrm>
            <a:off x="822960" y="3401568"/>
            <a:ext cx="7498080" cy="87782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0" lang="en" sz="1250" u="none" cap="none" strike="noStrike">
                <a:solidFill>
                  <a:srgbClr val="FFFFFF"/>
                </a:solidFill>
                <a:latin typeface="Inter"/>
                <a:ea typeface="Inter"/>
                <a:cs typeface="Inter"/>
                <a:sym typeface="Inter"/>
              </a:rPr>
              <a:t>The rule: it is better to over-communicate than under-communicate</a:t>
            </a:r>
            <a:r>
              <a:rPr lang="en" sz="1250">
                <a:solidFill>
                  <a:srgbClr val="FFFFFF"/>
                </a:solidFill>
                <a:latin typeface="Inter"/>
                <a:ea typeface="Inter"/>
                <a:cs typeface="Inter"/>
                <a:sym typeface="Inter"/>
              </a:rPr>
              <a:t>, but keep your messages short with full details found elsewhere (aka the calendar).</a:t>
            </a:r>
            <a:endParaRPr b="0" i="0" sz="125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Clr>
                <a:schemeClr val="dk1"/>
              </a:buClr>
              <a:buSzPts val="1250"/>
              <a:buFont typeface="Calibri"/>
              <a:buNone/>
            </a:pPr>
            <a:r>
              <a:t/>
            </a:r>
            <a:endParaRPr b="0" i="0" sz="1250" u="none" cap="none" strike="noStrike">
              <a:solidFill>
                <a:schemeClr val="dk1"/>
              </a:solidFill>
              <a:latin typeface="Calibri"/>
              <a:ea typeface="Calibri"/>
              <a:cs typeface="Calibri"/>
              <a:sym typeface="Calibri"/>
            </a:endParaRPr>
          </a:p>
          <a:p>
            <a:pPr indent="0" lvl="0" marL="0" marR="0" rtl="0" algn="l">
              <a:lnSpc>
                <a:spcPct val="125000"/>
              </a:lnSpc>
              <a:spcBef>
                <a:spcPts val="0"/>
              </a:spcBef>
              <a:spcAft>
                <a:spcPts val="0"/>
              </a:spcAft>
              <a:buClr>
                <a:srgbClr val="FFFFFF"/>
              </a:buClr>
              <a:buSzPts val="1250"/>
              <a:buFont typeface="Inter"/>
              <a:buNone/>
            </a:pPr>
            <a:r>
              <a:rPr b="0" i="0" lang="en" sz="1250" u="none" cap="none" strike="noStrike">
                <a:solidFill>
                  <a:srgbClr val="FFFFFF"/>
                </a:solidFill>
                <a:latin typeface="Inter"/>
                <a:ea typeface="Inter"/>
                <a:cs typeface="Inter"/>
                <a:sym typeface="Inter"/>
              </a:rPr>
              <a:t>The fix for noise isn't fewer messages — it's tighter segmentation. Send less to more people, and more to the few who need it.</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286" name="Shape 286"/>
        <p:cNvGrpSpPr/>
        <p:nvPr/>
      </p:nvGrpSpPr>
      <p:grpSpPr>
        <a:xfrm>
          <a:off x="0" y="0"/>
          <a:ext cx="0" cy="0"/>
          <a:chOff x="0" y="0"/>
          <a:chExt cx="0" cy="0"/>
        </a:xfrm>
      </p:grpSpPr>
      <p:sp>
        <p:nvSpPr>
          <p:cNvPr id="287" name="Google Shape;287;p25"/>
          <p:cNvSpPr txBox="1"/>
          <p:nvPr/>
        </p:nvSpPr>
        <p:spPr>
          <a:xfrm>
            <a:off x="548640" y="292608"/>
            <a:ext cx="80466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lang="en" sz="950">
                <a:solidFill>
                  <a:srgbClr val="147B63"/>
                </a:solidFill>
                <a:latin typeface="Inter"/>
                <a:ea typeface="Inter"/>
                <a:cs typeface="Inter"/>
                <a:sym typeface="Inter"/>
              </a:rPr>
              <a:t>COMMUNICATION MISTAKE</a:t>
            </a:r>
            <a:endParaRPr b="0" i="0" sz="950" u="none" cap="none" strike="noStrike">
              <a:solidFill>
                <a:schemeClr val="dk1"/>
              </a:solidFill>
              <a:latin typeface="Calibri"/>
              <a:ea typeface="Calibri"/>
              <a:cs typeface="Calibri"/>
              <a:sym typeface="Calibri"/>
            </a:endParaRPr>
          </a:p>
        </p:txBody>
      </p:sp>
      <p:sp>
        <p:nvSpPr>
          <p:cNvPr id="288" name="Google Shape;288;p25"/>
          <p:cNvSpPr txBox="1"/>
          <p:nvPr/>
        </p:nvSpPr>
        <p:spPr>
          <a:xfrm>
            <a:off x="548640" y="530352"/>
            <a:ext cx="4755000" cy="8688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lang="en" sz="2500">
                <a:solidFill>
                  <a:srgbClr val="102A42"/>
                </a:solidFill>
                <a:latin typeface="Inter"/>
                <a:ea typeface="Inter"/>
                <a:cs typeface="Inter"/>
                <a:sym typeface="Inter"/>
              </a:rPr>
              <a:t>Control the behavior in official team messaging</a:t>
            </a:r>
            <a:endParaRPr b="0" i="0" sz="2500" u="none" cap="none" strike="noStrike">
              <a:solidFill>
                <a:schemeClr val="dk1"/>
              </a:solidFill>
              <a:latin typeface="Calibri"/>
              <a:ea typeface="Calibri"/>
              <a:cs typeface="Calibri"/>
              <a:sym typeface="Calibri"/>
            </a:endParaRPr>
          </a:p>
        </p:txBody>
      </p:sp>
      <p:sp>
        <p:nvSpPr>
          <p:cNvPr id="289" name="Google Shape;289;p25"/>
          <p:cNvSpPr txBox="1"/>
          <p:nvPr/>
        </p:nvSpPr>
        <p:spPr>
          <a:xfrm>
            <a:off x="548640" y="4690872"/>
            <a:ext cx="20118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290" name="Google Shape;290;p25"/>
          <p:cNvSpPr txBox="1"/>
          <p:nvPr/>
        </p:nvSpPr>
        <p:spPr>
          <a:xfrm>
            <a:off x="3474720" y="4690872"/>
            <a:ext cx="5120700" cy="2013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291" name="Google Shape;291;p25"/>
          <p:cNvSpPr/>
          <p:nvPr/>
        </p:nvSpPr>
        <p:spPr>
          <a:xfrm>
            <a:off x="538124" y="1635404"/>
            <a:ext cx="249600" cy="249600"/>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5"/>
          <p:cNvSpPr/>
          <p:nvPr/>
        </p:nvSpPr>
        <p:spPr>
          <a:xfrm>
            <a:off x="603504" y="1700784"/>
            <a:ext cx="118800" cy="118800"/>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5"/>
          <p:cNvSpPr txBox="1"/>
          <p:nvPr/>
        </p:nvSpPr>
        <p:spPr>
          <a:xfrm>
            <a:off x="932688" y="1600200"/>
            <a:ext cx="37308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lang="en" sz="1250">
                <a:solidFill>
                  <a:srgbClr val="102A42"/>
                </a:solidFill>
                <a:latin typeface="Inter"/>
                <a:ea typeface="Inter"/>
                <a:cs typeface="Inter"/>
                <a:sym typeface="Inter"/>
              </a:rPr>
              <a:t>Turn off sending permissions for everyone</a:t>
            </a:r>
            <a:endParaRPr b="0" i="0" sz="1250" u="none" cap="none" strike="noStrike">
              <a:solidFill>
                <a:schemeClr val="dk1"/>
              </a:solidFill>
              <a:latin typeface="Calibri"/>
              <a:ea typeface="Calibri"/>
              <a:cs typeface="Calibri"/>
              <a:sym typeface="Calibri"/>
            </a:endParaRPr>
          </a:p>
        </p:txBody>
      </p:sp>
      <p:sp>
        <p:nvSpPr>
          <p:cNvPr id="294" name="Google Shape;294;p25"/>
          <p:cNvSpPr txBox="1"/>
          <p:nvPr/>
        </p:nvSpPr>
        <p:spPr>
          <a:xfrm>
            <a:off x="932688" y="1865376"/>
            <a:ext cx="3730800" cy="347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This cuts down on messaging fatigue</a:t>
            </a:r>
            <a:endParaRPr b="0" i="0" sz="1000" u="none" cap="none" strike="noStrike">
              <a:solidFill>
                <a:schemeClr val="dk1"/>
              </a:solidFill>
              <a:latin typeface="Calibri"/>
              <a:ea typeface="Calibri"/>
              <a:cs typeface="Calibri"/>
              <a:sym typeface="Calibri"/>
            </a:endParaRPr>
          </a:p>
        </p:txBody>
      </p:sp>
      <p:sp>
        <p:nvSpPr>
          <p:cNvPr id="295" name="Google Shape;295;p25"/>
          <p:cNvSpPr/>
          <p:nvPr/>
        </p:nvSpPr>
        <p:spPr>
          <a:xfrm>
            <a:off x="538124" y="2376068"/>
            <a:ext cx="249600" cy="249600"/>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5"/>
          <p:cNvSpPr/>
          <p:nvPr/>
        </p:nvSpPr>
        <p:spPr>
          <a:xfrm>
            <a:off x="603504" y="2441448"/>
            <a:ext cx="118800" cy="118800"/>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
          <p:cNvSpPr txBox="1"/>
          <p:nvPr/>
        </p:nvSpPr>
        <p:spPr>
          <a:xfrm>
            <a:off x="932688" y="2340864"/>
            <a:ext cx="37308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lang="en" sz="1250">
                <a:solidFill>
                  <a:srgbClr val="102A42"/>
                </a:solidFill>
                <a:latin typeface="Inter"/>
                <a:ea typeface="Inter"/>
                <a:cs typeface="Inter"/>
                <a:sym typeface="Inter"/>
              </a:rPr>
              <a:t>Create sub groups for parent planning</a:t>
            </a:r>
            <a:endParaRPr b="0" i="0" sz="1250" u="none" cap="none" strike="noStrike">
              <a:solidFill>
                <a:schemeClr val="dk1"/>
              </a:solidFill>
              <a:latin typeface="Calibri"/>
              <a:ea typeface="Calibri"/>
              <a:cs typeface="Calibri"/>
              <a:sym typeface="Calibri"/>
            </a:endParaRPr>
          </a:p>
        </p:txBody>
      </p:sp>
      <p:sp>
        <p:nvSpPr>
          <p:cNvPr id="298" name="Google Shape;298;p25"/>
          <p:cNvSpPr txBox="1"/>
          <p:nvPr/>
        </p:nvSpPr>
        <p:spPr>
          <a:xfrm>
            <a:off x="932688" y="2606040"/>
            <a:ext cx="3730800" cy="347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Curate the group if parent to parent planning is helpful</a:t>
            </a:r>
            <a:endParaRPr b="0" i="0" sz="1000" u="none" cap="none" strike="noStrike">
              <a:solidFill>
                <a:schemeClr val="dk1"/>
              </a:solidFill>
              <a:latin typeface="Calibri"/>
              <a:ea typeface="Calibri"/>
              <a:cs typeface="Calibri"/>
              <a:sym typeface="Calibri"/>
            </a:endParaRPr>
          </a:p>
        </p:txBody>
      </p:sp>
      <p:sp>
        <p:nvSpPr>
          <p:cNvPr id="299" name="Google Shape;299;p25"/>
          <p:cNvSpPr/>
          <p:nvPr/>
        </p:nvSpPr>
        <p:spPr>
          <a:xfrm>
            <a:off x="538124" y="3116732"/>
            <a:ext cx="249600" cy="249600"/>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5"/>
          <p:cNvSpPr/>
          <p:nvPr/>
        </p:nvSpPr>
        <p:spPr>
          <a:xfrm>
            <a:off x="603504" y="3182112"/>
            <a:ext cx="118800" cy="118800"/>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5"/>
          <p:cNvSpPr txBox="1"/>
          <p:nvPr/>
        </p:nvSpPr>
        <p:spPr>
          <a:xfrm>
            <a:off x="932688" y="3081528"/>
            <a:ext cx="37308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Roster linkage</a:t>
            </a:r>
            <a:endParaRPr b="0" i="0" sz="1250" u="none" cap="none" strike="noStrike">
              <a:solidFill>
                <a:schemeClr val="dk1"/>
              </a:solidFill>
              <a:latin typeface="Calibri"/>
              <a:ea typeface="Calibri"/>
              <a:cs typeface="Calibri"/>
              <a:sym typeface="Calibri"/>
            </a:endParaRPr>
          </a:p>
        </p:txBody>
      </p:sp>
      <p:sp>
        <p:nvSpPr>
          <p:cNvPr id="302" name="Google Shape;302;p25"/>
          <p:cNvSpPr txBox="1"/>
          <p:nvPr/>
        </p:nvSpPr>
        <p:spPr>
          <a:xfrm>
            <a:off x="932688" y="3346704"/>
            <a:ext cx="3730800" cy="347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Segmentation is hard without automation</a:t>
            </a:r>
            <a:endParaRPr b="0" i="0" sz="1000" u="none" cap="none" strike="noStrike">
              <a:solidFill>
                <a:schemeClr val="dk1"/>
              </a:solidFill>
              <a:latin typeface="Calibri"/>
              <a:ea typeface="Calibri"/>
              <a:cs typeface="Calibri"/>
              <a:sym typeface="Calibri"/>
            </a:endParaRPr>
          </a:p>
        </p:txBody>
      </p:sp>
      <p:sp>
        <p:nvSpPr>
          <p:cNvPr id="303" name="Google Shape;303;p25"/>
          <p:cNvSpPr/>
          <p:nvPr/>
        </p:nvSpPr>
        <p:spPr>
          <a:xfrm>
            <a:off x="538124" y="3857396"/>
            <a:ext cx="249600" cy="249600"/>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5"/>
          <p:cNvSpPr/>
          <p:nvPr/>
        </p:nvSpPr>
        <p:spPr>
          <a:xfrm>
            <a:off x="603504" y="3922776"/>
            <a:ext cx="118800" cy="118800"/>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5"/>
          <p:cNvSpPr txBox="1"/>
          <p:nvPr/>
        </p:nvSpPr>
        <p:spPr>
          <a:xfrm>
            <a:off x="932688" y="3822192"/>
            <a:ext cx="3730800" cy="237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lang="en" sz="1250">
                <a:solidFill>
                  <a:srgbClr val="102A42"/>
                </a:solidFill>
                <a:latin typeface="Inter"/>
                <a:ea typeface="Inter"/>
                <a:cs typeface="Inter"/>
                <a:sym typeface="Inter"/>
              </a:rPr>
              <a:t>Create a celebrations channel (maybe)</a:t>
            </a:r>
            <a:endParaRPr b="0" i="0" sz="1250" u="none" cap="none" strike="noStrike">
              <a:solidFill>
                <a:schemeClr val="dk1"/>
              </a:solidFill>
              <a:latin typeface="Calibri"/>
              <a:ea typeface="Calibri"/>
              <a:cs typeface="Calibri"/>
              <a:sym typeface="Calibri"/>
            </a:endParaRPr>
          </a:p>
        </p:txBody>
      </p:sp>
      <p:sp>
        <p:nvSpPr>
          <p:cNvPr id="306" name="Google Shape;306;p25"/>
          <p:cNvSpPr txBox="1"/>
          <p:nvPr/>
        </p:nvSpPr>
        <p:spPr>
          <a:xfrm>
            <a:off x="932688" y="4087368"/>
            <a:ext cx="3730800" cy="347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lang="en" sz="1000">
                <a:solidFill>
                  <a:srgbClr val="48647F"/>
                </a:solidFill>
                <a:latin typeface="Inter"/>
                <a:ea typeface="Inter"/>
                <a:cs typeface="Inter"/>
                <a:sym typeface="Inter"/>
              </a:rPr>
              <a:t>Honestly? This is what social media and your newsletter are for, not team messaging.</a:t>
            </a:r>
            <a:endParaRPr b="0" i="0" sz="1000" u="none" cap="none" strike="noStrike">
              <a:solidFill>
                <a:schemeClr val="dk1"/>
              </a:solidFill>
              <a:latin typeface="Calibri"/>
              <a:ea typeface="Calibri"/>
              <a:cs typeface="Calibri"/>
              <a:sym typeface="Calibri"/>
            </a:endParaRPr>
          </a:p>
        </p:txBody>
      </p:sp>
      <p:sp>
        <p:nvSpPr>
          <p:cNvPr id="307" name="Google Shape;307;p25"/>
          <p:cNvSpPr txBox="1"/>
          <p:nvPr/>
        </p:nvSpPr>
        <p:spPr>
          <a:xfrm>
            <a:off x="5148072" y="2624328"/>
            <a:ext cx="3282600" cy="5121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48647F"/>
              </a:buClr>
              <a:buSzPts val="1000"/>
              <a:buFont typeface="Inter"/>
              <a:buNone/>
            </a:pPr>
            <a:r>
              <a:rPr i="1" lang="en" sz="1000">
                <a:solidFill>
                  <a:srgbClr val="48647F"/>
                </a:solidFill>
                <a:latin typeface="Inter"/>
                <a:ea typeface="Inter"/>
                <a:cs typeface="Inter"/>
                <a:sym typeface="Inter"/>
              </a:rPr>
              <a:t>WIQ messaging settings</a:t>
            </a:r>
            <a:endParaRPr b="0" i="0" sz="1000" u="none" cap="none" strike="noStrike">
              <a:solidFill>
                <a:schemeClr val="dk1"/>
              </a:solidFill>
              <a:latin typeface="Calibri"/>
              <a:ea typeface="Calibri"/>
              <a:cs typeface="Calibri"/>
              <a:sym typeface="Calibri"/>
            </a:endParaRPr>
          </a:p>
        </p:txBody>
      </p:sp>
      <p:pic>
        <p:nvPicPr>
          <p:cNvPr id="308" name="Google Shape;308;p25"/>
          <p:cNvPicPr preferRelativeResize="0"/>
          <p:nvPr/>
        </p:nvPicPr>
        <p:blipFill>
          <a:blip r:embed="rId3">
            <a:alphaModFix/>
          </a:blip>
          <a:stretch>
            <a:fillRect/>
          </a:stretch>
        </p:blipFill>
        <p:spPr>
          <a:xfrm>
            <a:off x="4873900" y="1600200"/>
            <a:ext cx="3999227" cy="25112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313" name="Shape 313"/>
        <p:cNvGrpSpPr/>
        <p:nvPr/>
      </p:nvGrpSpPr>
      <p:grpSpPr>
        <a:xfrm>
          <a:off x="0" y="0"/>
          <a:ext cx="0" cy="0"/>
          <a:chOff x="0" y="0"/>
          <a:chExt cx="0" cy="0"/>
        </a:xfrm>
      </p:grpSpPr>
      <p:sp>
        <p:nvSpPr>
          <p:cNvPr id="314" name="Google Shape;314;p26"/>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PLANNING</a:t>
            </a:r>
            <a:endParaRPr b="0" i="0" sz="950" u="none" cap="none" strike="noStrike">
              <a:solidFill>
                <a:schemeClr val="dk1"/>
              </a:solidFill>
              <a:latin typeface="Calibri"/>
              <a:ea typeface="Calibri"/>
              <a:cs typeface="Calibri"/>
              <a:sym typeface="Calibri"/>
            </a:endParaRPr>
          </a:p>
        </p:txBody>
      </p:sp>
      <p:sp>
        <p:nvSpPr>
          <p:cNvPr id="315" name="Google Shape;315;p26"/>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Pre-load the season before the season</a:t>
            </a:r>
            <a:endParaRPr b="0" i="0" sz="2500" u="none" cap="none" strike="noStrike">
              <a:solidFill>
                <a:schemeClr val="dk1"/>
              </a:solidFill>
              <a:latin typeface="Calibri"/>
              <a:ea typeface="Calibri"/>
              <a:cs typeface="Calibri"/>
              <a:sym typeface="Calibri"/>
            </a:endParaRPr>
          </a:p>
        </p:txBody>
      </p:sp>
      <p:sp>
        <p:nvSpPr>
          <p:cNvPr id="316" name="Google Shape;316;p26"/>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317" name="Google Shape;317;p26"/>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cxnSp>
        <p:nvCxnSpPr>
          <p:cNvPr id="318" name="Google Shape;318;p26"/>
          <p:cNvCxnSpPr/>
          <p:nvPr/>
        </p:nvCxnSpPr>
        <p:spPr>
          <a:xfrm>
            <a:off x="621792" y="1554480"/>
            <a:ext cx="6240780" cy="0"/>
          </a:xfrm>
          <a:prstGeom prst="straightConnector1">
            <a:avLst/>
          </a:prstGeom>
          <a:noFill/>
          <a:ln cap="flat" cmpd="sng" w="25400">
            <a:solidFill>
              <a:srgbClr val="DAE2EC"/>
            </a:solidFill>
            <a:prstDash val="solid"/>
            <a:round/>
            <a:headEnd len="sm" w="sm" type="none"/>
            <a:tailEnd len="sm" w="sm" type="none"/>
          </a:ln>
        </p:spPr>
      </p:cxnSp>
      <p:sp>
        <p:nvSpPr>
          <p:cNvPr id="319" name="Google Shape;319;p26"/>
          <p:cNvSpPr/>
          <p:nvPr/>
        </p:nvSpPr>
        <p:spPr>
          <a:xfrm>
            <a:off x="468173" y="1400861"/>
            <a:ext cx="307238" cy="307238"/>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p:nvPr/>
        </p:nvSpPr>
        <p:spPr>
          <a:xfrm>
            <a:off x="548640" y="1481328"/>
            <a:ext cx="146304" cy="146304"/>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6"/>
          <p:cNvSpPr txBox="1"/>
          <p:nvPr/>
        </p:nvSpPr>
        <p:spPr>
          <a:xfrm>
            <a:off x="548640" y="1828800"/>
            <a:ext cx="186080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OFF-SEASON</a:t>
            </a:r>
            <a:endParaRPr b="0" i="0" sz="850" u="none" cap="none" strike="noStrike">
              <a:solidFill>
                <a:schemeClr val="dk1"/>
              </a:solidFill>
              <a:latin typeface="Calibri"/>
              <a:ea typeface="Calibri"/>
              <a:cs typeface="Calibri"/>
              <a:sym typeface="Calibri"/>
            </a:endParaRPr>
          </a:p>
        </p:txBody>
      </p:sp>
      <p:sp>
        <p:nvSpPr>
          <p:cNvPr id="322" name="Google Shape;322;p26"/>
          <p:cNvSpPr txBox="1"/>
          <p:nvPr/>
        </p:nvSpPr>
        <p:spPr>
          <a:xfrm>
            <a:off x="548640" y="2048256"/>
            <a:ext cx="1860804"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Build the calendar</a:t>
            </a:r>
            <a:endParaRPr b="0" i="0" sz="1300" u="none" cap="none" strike="noStrike">
              <a:solidFill>
                <a:schemeClr val="dk1"/>
              </a:solidFill>
              <a:latin typeface="Calibri"/>
              <a:ea typeface="Calibri"/>
              <a:cs typeface="Calibri"/>
              <a:sym typeface="Calibri"/>
            </a:endParaRPr>
          </a:p>
        </p:txBody>
      </p:sp>
      <p:sp>
        <p:nvSpPr>
          <p:cNvPr id="323" name="Google Shape;323;p26"/>
          <p:cNvSpPr txBox="1"/>
          <p:nvPr/>
        </p:nvSpPr>
        <p:spPr>
          <a:xfrm>
            <a:off x="548640" y="2359152"/>
            <a:ext cx="1860804" cy="777240"/>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Every message you know you'll send, with dates and action items.</a:t>
            </a:r>
            <a:endParaRPr b="0" i="0" sz="1000" u="none" cap="none" strike="noStrike">
              <a:solidFill>
                <a:schemeClr val="dk1"/>
              </a:solidFill>
              <a:latin typeface="Calibri"/>
              <a:ea typeface="Calibri"/>
              <a:cs typeface="Calibri"/>
              <a:sym typeface="Calibri"/>
            </a:endParaRPr>
          </a:p>
        </p:txBody>
      </p:sp>
      <p:sp>
        <p:nvSpPr>
          <p:cNvPr id="324" name="Google Shape;324;p26"/>
          <p:cNvSpPr/>
          <p:nvPr/>
        </p:nvSpPr>
        <p:spPr>
          <a:xfrm>
            <a:off x="2530145" y="1400861"/>
            <a:ext cx="307238" cy="307238"/>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6"/>
          <p:cNvSpPr/>
          <p:nvPr/>
        </p:nvSpPr>
        <p:spPr>
          <a:xfrm>
            <a:off x="2610612" y="1481328"/>
            <a:ext cx="146304" cy="146304"/>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6"/>
          <p:cNvSpPr txBox="1"/>
          <p:nvPr/>
        </p:nvSpPr>
        <p:spPr>
          <a:xfrm>
            <a:off x="2610612" y="1828800"/>
            <a:ext cx="186080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PRE-SEASON</a:t>
            </a:r>
            <a:endParaRPr b="0" i="0" sz="850" u="none" cap="none" strike="noStrike">
              <a:solidFill>
                <a:schemeClr val="dk1"/>
              </a:solidFill>
              <a:latin typeface="Calibri"/>
              <a:ea typeface="Calibri"/>
              <a:cs typeface="Calibri"/>
              <a:sym typeface="Calibri"/>
            </a:endParaRPr>
          </a:p>
        </p:txBody>
      </p:sp>
      <p:sp>
        <p:nvSpPr>
          <p:cNvPr id="327" name="Google Shape;327;p26"/>
          <p:cNvSpPr txBox="1"/>
          <p:nvPr/>
        </p:nvSpPr>
        <p:spPr>
          <a:xfrm>
            <a:off x="2610612" y="2048256"/>
            <a:ext cx="1860804"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Schedule them</a:t>
            </a:r>
            <a:endParaRPr b="0" i="0" sz="1300" u="none" cap="none" strike="noStrike">
              <a:solidFill>
                <a:schemeClr val="dk1"/>
              </a:solidFill>
              <a:latin typeface="Calibri"/>
              <a:ea typeface="Calibri"/>
              <a:cs typeface="Calibri"/>
              <a:sym typeface="Calibri"/>
            </a:endParaRPr>
          </a:p>
        </p:txBody>
      </p:sp>
      <p:sp>
        <p:nvSpPr>
          <p:cNvPr id="328" name="Google Shape;328;p26"/>
          <p:cNvSpPr txBox="1"/>
          <p:nvPr/>
        </p:nvSpPr>
        <p:spPr>
          <a:xfrm>
            <a:off x="2610612" y="2359152"/>
            <a:ext cx="1860804" cy="777240"/>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Load them into scheduled messages before week one hits.</a:t>
            </a:r>
            <a:endParaRPr b="0" i="0" sz="1000" u="none" cap="none" strike="noStrike">
              <a:solidFill>
                <a:schemeClr val="dk1"/>
              </a:solidFill>
              <a:latin typeface="Calibri"/>
              <a:ea typeface="Calibri"/>
              <a:cs typeface="Calibri"/>
              <a:sym typeface="Calibri"/>
            </a:endParaRPr>
          </a:p>
        </p:txBody>
      </p:sp>
      <p:sp>
        <p:nvSpPr>
          <p:cNvPr id="329" name="Google Shape;329;p26"/>
          <p:cNvSpPr/>
          <p:nvPr/>
        </p:nvSpPr>
        <p:spPr>
          <a:xfrm>
            <a:off x="4592117" y="1400861"/>
            <a:ext cx="307238" cy="307238"/>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6"/>
          <p:cNvSpPr/>
          <p:nvPr/>
        </p:nvSpPr>
        <p:spPr>
          <a:xfrm>
            <a:off x="4672584" y="1481328"/>
            <a:ext cx="146304" cy="146304"/>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6"/>
          <p:cNvSpPr txBox="1"/>
          <p:nvPr/>
        </p:nvSpPr>
        <p:spPr>
          <a:xfrm>
            <a:off x="4672584" y="1828800"/>
            <a:ext cx="186080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IN-SEASON</a:t>
            </a:r>
            <a:endParaRPr b="0" i="0" sz="850" u="none" cap="none" strike="noStrike">
              <a:solidFill>
                <a:schemeClr val="dk1"/>
              </a:solidFill>
              <a:latin typeface="Calibri"/>
              <a:ea typeface="Calibri"/>
              <a:cs typeface="Calibri"/>
              <a:sym typeface="Calibri"/>
            </a:endParaRPr>
          </a:p>
        </p:txBody>
      </p:sp>
      <p:sp>
        <p:nvSpPr>
          <p:cNvPr id="332" name="Google Shape;332;p26"/>
          <p:cNvSpPr txBox="1"/>
          <p:nvPr/>
        </p:nvSpPr>
        <p:spPr>
          <a:xfrm>
            <a:off x="4672584" y="2048256"/>
            <a:ext cx="1860804"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Adjust, don't author</a:t>
            </a:r>
            <a:endParaRPr b="0" i="0" sz="1300" u="none" cap="none" strike="noStrike">
              <a:solidFill>
                <a:schemeClr val="dk1"/>
              </a:solidFill>
              <a:latin typeface="Calibri"/>
              <a:ea typeface="Calibri"/>
              <a:cs typeface="Calibri"/>
              <a:sym typeface="Calibri"/>
            </a:endParaRPr>
          </a:p>
        </p:txBody>
      </p:sp>
      <p:sp>
        <p:nvSpPr>
          <p:cNvPr id="333" name="Google Shape;333;p26"/>
          <p:cNvSpPr txBox="1"/>
          <p:nvPr/>
        </p:nvSpPr>
        <p:spPr>
          <a:xfrm>
            <a:off x="4672584" y="2359152"/>
            <a:ext cx="1860804" cy="777240"/>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You're editing a plan instead of writing from scratch at 10pm.</a:t>
            </a:r>
            <a:endParaRPr b="0" i="0" sz="1000" u="none" cap="none" strike="noStrike">
              <a:solidFill>
                <a:schemeClr val="dk1"/>
              </a:solidFill>
              <a:latin typeface="Calibri"/>
              <a:ea typeface="Calibri"/>
              <a:cs typeface="Calibri"/>
              <a:sym typeface="Calibri"/>
            </a:endParaRPr>
          </a:p>
        </p:txBody>
      </p:sp>
      <p:sp>
        <p:nvSpPr>
          <p:cNvPr id="334" name="Google Shape;334;p26"/>
          <p:cNvSpPr/>
          <p:nvPr/>
        </p:nvSpPr>
        <p:spPr>
          <a:xfrm>
            <a:off x="6654089" y="1400861"/>
            <a:ext cx="307238" cy="307238"/>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6"/>
          <p:cNvSpPr/>
          <p:nvPr/>
        </p:nvSpPr>
        <p:spPr>
          <a:xfrm>
            <a:off x="6734556" y="1481328"/>
            <a:ext cx="146304" cy="146304"/>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6"/>
          <p:cNvSpPr txBox="1"/>
          <p:nvPr/>
        </p:nvSpPr>
        <p:spPr>
          <a:xfrm>
            <a:off x="6734556" y="1828800"/>
            <a:ext cx="1860804"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POST-SEASON</a:t>
            </a:r>
            <a:endParaRPr b="0" i="0" sz="850" u="none" cap="none" strike="noStrike">
              <a:solidFill>
                <a:schemeClr val="dk1"/>
              </a:solidFill>
              <a:latin typeface="Calibri"/>
              <a:ea typeface="Calibri"/>
              <a:cs typeface="Calibri"/>
              <a:sym typeface="Calibri"/>
            </a:endParaRPr>
          </a:p>
        </p:txBody>
      </p:sp>
      <p:sp>
        <p:nvSpPr>
          <p:cNvPr id="337" name="Google Shape;337;p26"/>
          <p:cNvSpPr txBox="1"/>
          <p:nvPr/>
        </p:nvSpPr>
        <p:spPr>
          <a:xfrm>
            <a:off x="6734556" y="2048256"/>
            <a:ext cx="1860804"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Save the good ones</a:t>
            </a:r>
            <a:endParaRPr b="0" i="0" sz="1300" u="none" cap="none" strike="noStrike">
              <a:solidFill>
                <a:schemeClr val="dk1"/>
              </a:solidFill>
              <a:latin typeface="Calibri"/>
              <a:ea typeface="Calibri"/>
              <a:cs typeface="Calibri"/>
              <a:sym typeface="Calibri"/>
            </a:endParaRPr>
          </a:p>
        </p:txBody>
      </p:sp>
      <p:sp>
        <p:nvSpPr>
          <p:cNvPr id="338" name="Google Shape;338;p26"/>
          <p:cNvSpPr txBox="1"/>
          <p:nvPr/>
        </p:nvSpPr>
        <p:spPr>
          <a:xfrm>
            <a:off x="6734556" y="2359152"/>
            <a:ext cx="1860804" cy="777240"/>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Evergreen messages get </a:t>
            </a:r>
            <a:r>
              <a:rPr lang="en" sz="1000">
                <a:solidFill>
                  <a:srgbClr val="48647F"/>
                </a:solidFill>
                <a:latin typeface="Inter"/>
                <a:ea typeface="Inter"/>
                <a:cs typeface="Inter"/>
                <a:sym typeface="Inter"/>
              </a:rPr>
              <a:t>reused</a:t>
            </a:r>
            <a:r>
              <a:rPr b="0" i="0" lang="en" sz="1000" u="none" cap="none" strike="noStrike">
                <a:solidFill>
                  <a:srgbClr val="48647F"/>
                </a:solidFill>
                <a:latin typeface="Inter"/>
                <a:ea typeface="Inter"/>
                <a:cs typeface="Inter"/>
                <a:sym typeface="Inter"/>
              </a:rPr>
              <a:t> next year, and the year after.</a:t>
            </a:r>
            <a:endParaRPr b="0" i="0" sz="1000" u="none" cap="none" strike="noStrike">
              <a:solidFill>
                <a:schemeClr val="dk1"/>
              </a:solidFill>
              <a:latin typeface="Calibri"/>
              <a:ea typeface="Calibri"/>
              <a:cs typeface="Calibri"/>
              <a:sym typeface="Calibri"/>
            </a:endParaRPr>
          </a:p>
        </p:txBody>
      </p:sp>
      <p:sp>
        <p:nvSpPr>
          <p:cNvPr id="339" name="Google Shape;339;p26"/>
          <p:cNvSpPr txBox="1"/>
          <p:nvPr/>
        </p:nvSpPr>
        <p:spPr>
          <a:xfrm>
            <a:off x="548640" y="3346704"/>
            <a:ext cx="80467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Messages worth writing once and re-using forever:</a:t>
            </a:r>
            <a:endParaRPr b="0" i="0" sz="1100" u="none" cap="none" strike="noStrike">
              <a:solidFill>
                <a:schemeClr val="dk1"/>
              </a:solidFill>
              <a:latin typeface="Calibri"/>
              <a:ea typeface="Calibri"/>
              <a:cs typeface="Calibri"/>
              <a:sym typeface="Calibri"/>
            </a:endParaRPr>
          </a:p>
        </p:txBody>
      </p:sp>
      <p:sp>
        <p:nvSpPr>
          <p:cNvPr id="340" name="Google Shape;340;p26"/>
          <p:cNvSpPr txBox="1"/>
          <p:nvPr/>
        </p:nvSpPr>
        <p:spPr>
          <a:xfrm>
            <a:off x="548640" y="3602736"/>
            <a:ext cx="8046720" cy="36576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48647F"/>
              </a:buClr>
              <a:buSzPts val="1050"/>
              <a:buFont typeface="Inter"/>
              <a:buNone/>
            </a:pPr>
            <a:r>
              <a:rPr b="0" i="0" lang="en" sz="1050" u="none" cap="none" strike="noStrike">
                <a:solidFill>
                  <a:srgbClr val="48647F"/>
                </a:solidFill>
                <a:latin typeface="Inter"/>
                <a:ea typeface="Inter"/>
                <a:cs typeface="Inter"/>
                <a:sym typeface="Inter"/>
              </a:rPr>
              <a:t>First practice details  ·  What to bring to the first competition  ·  Resources for first-time parents  ·  Weigh-in procedure  ·  Post-season banquet</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345" name="Shape 345"/>
        <p:cNvGrpSpPr/>
        <p:nvPr/>
      </p:nvGrpSpPr>
      <p:grpSpPr>
        <a:xfrm>
          <a:off x="0" y="0"/>
          <a:ext cx="0" cy="0"/>
          <a:chOff x="0" y="0"/>
          <a:chExt cx="0" cy="0"/>
        </a:xfrm>
      </p:grpSpPr>
      <p:sp>
        <p:nvSpPr>
          <p:cNvPr id="346" name="Google Shape;346;p27"/>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PLANNING</a:t>
            </a:r>
            <a:endParaRPr b="0" i="0" sz="950" u="none" cap="none" strike="noStrike">
              <a:solidFill>
                <a:schemeClr val="dk1"/>
              </a:solidFill>
              <a:latin typeface="Calibri"/>
              <a:ea typeface="Calibri"/>
              <a:cs typeface="Calibri"/>
              <a:sym typeface="Calibri"/>
            </a:endParaRPr>
          </a:p>
        </p:txBody>
      </p:sp>
      <p:sp>
        <p:nvSpPr>
          <p:cNvPr id="347" name="Google Shape;347;p27"/>
          <p:cNvSpPr txBox="1"/>
          <p:nvPr/>
        </p:nvSpPr>
        <p:spPr>
          <a:xfrm>
            <a:off x="548640" y="530352"/>
            <a:ext cx="475488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Keep one source of truth</a:t>
            </a:r>
            <a:endParaRPr b="0" i="0" sz="2500" u="none" cap="none" strike="noStrike">
              <a:solidFill>
                <a:schemeClr val="dk1"/>
              </a:solidFill>
              <a:latin typeface="Calibri"/>
              <a:ea typeface="Calibri"/>
              <a:cs typeface="Calibri"/>
              <a:sym typeface="Calibri"/>
            </a:endParaRPr>
          </a:p>
        </p:txBody>
      </p:sp>
      <p:sp>
        <p:nvSpPr>
          <p:cNvPr id="348" name="Google Shape;348;p27"/>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349" name="Google Shape;349;p27"/>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350" name="Google Shape;350;p27"/>
          <p:cNvSpPr/>
          <p:nvPr/>
        </p:nvSpPr>
        <p:spPr>
          <a:xfrm>
            <a:off x="538124" y="149824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7"/>
          <p:cNvSpPr/>
          <p:nvPr/>
        </p:nvSpPr>
        <p:spPr>
          <a:xfrm>
            <a:off x="603504" y="156362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7"/>
          <p:cNvSpPr txBox="1"/>
          <p:nvPr/>
        </p:nvSpPr>
        <p:spPr>
          <a:xfrm>
            <a:off x="932688" y="146304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One home for past messages</a:t>
            </a:r>
            <a:endParaRPr b="0" i="0" sz="1250" u="none" cap="none" strike="noStrike">
              <a:solidFill>
                <a:schemeClr val="dk1"/>
              </a:solidFill>
              <a:latin typeface="Calibri"/>
              <a:ea typeface="Calibri"/>
              <a:cs typeface="Calibri"/>
              <a:sym typeface="Calibri"/>
            </a:endParaRPr>
          </a:p>
        </p:txBody>
      </p:sp>
      <p:sp>
        <p:nvSpPr>
          <p:cNvPr id="353" name="Google Shape;353;p27"/>
          <p:cNvSpPr txBox="1"/>
          <p:nvPr/>
        </p:nvSpPr>
        <p:spPr>
          <a:xfrm>
            <a:off x="932688" y="172821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Last year's version is the fastest first draft you'll ever get.</a:t>
            </a:r>
            <a:endParaRPr b="0" i="0" sz="1000" u="none" cap="none" strike="noStrike">
              <a:solidFill>
                <a:schemeClr val="dk1"/>
              </a:solidFill>
              <a:latin typeface="Calibri"/>
              <a:ea typeface="Calibri"/>
              <a:cs typeface="Calibri"/>
              <a:sym typeface="Calibri"/>
            </a:endParaRPr>
          </a:p>
        </p:txBody>
      </p:sp>
      <p:sp>
        <p:nvSpPr>
          <p:cNvPr id="354" name="Google Shape;354;p27"/>
          <p:cNvSpPr/>
          <p:nvPr/>
        </p:nvSpPr>
        <p:spPr>
          <a:xfrm>
            <a:off x="538124" y="227548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7"/>
          <p:cNvSpPr/>
          <p:nvPr/>
        </p:nvSpPr>
        <p:spPr>
          <a:xfrm>
            <a:off x="603504" y="234086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7"/>
          <p:cNvSpPr txBox="1"/>
          <p:nvPr/>
        </p:nvSpPr>
        <p:spPr>
          <a:xfrm>
            <a:off x="932688" y="224028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One home for common messages</a:t>
            </a:r>
            <a:endParaRPr b="0" i="0" sz="1250" u="none" cap="none" strike="noStrike">
              <a:solidFill>
                <a:schemeClr val="dk1"/>
              </a:solidFill>
              <a:latin typeface="Calibri"/>
              <a:ea typeface="Calibri"/>
              <a:cs typeface="Calibri"/>
              <a:sym typeface="Calibri"/>
            </a:endParaRPr>
          </a:p>
        </p:txBody>
      </p:sp>
      <p:sp>
        <p:nvSpPr>
          <p:cNvPr id="357" name="Google Shape;357;p27"/>
          <p:cNvSpPr txBox="1"/>
          <p:nvPr/>
        </p:nvSpPr>
        <p:spPr>
          <a:xfrm>
            <a:off x="932688" y="250545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The five things you explain every single season, written well, once.</a:t>
            </a:r>
            <a:endParaRPr b="0" i="0" sz="1000" u="none" cap="none" strike="noStrike">
              <a:solidFill>
                <a:schemeClr val="dk1"/>
              </a:solidFill>
              <a:latin typeface="Calibri"/>
              <a:ea typeface="Calibri"/>
              <a:cs typeface="Calibri"/>
              <a:sym typeface="Calibri"/>
            </a:endParaRPr>
          </a:p>
        </p:txBody>
      </p:sp>
      <p:sp>
        <p:nvSpPr>
          <p:cNvPr id="358" name="Google Shape;358;p27"/>
          <p:cNvSpPr/>
          <p:nvPr/>
        </p:nvSpPr>
        <p:spPr>
          <a:xfrm>
            <a:off x="538124" y="30527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a:off x="603504" y="31181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7"/>
          <p:cNvSpPr txBox="1"/>
          <p:nvPr/>
        </p:nvSpPr>
        <p:spPr>
          <a:xfrm>
            <a:off x="932688" y="301752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Stored where the next coach can find it</a:t>
            </a:r>
            <a:endParaRPr b="0" i="0" sz="1250" u="none" cap="none" strike="noStrike">
              <a:solidFill>
                <a:schemeClr val="dk1"/>
              </a:solidFill>
              <a:latin typeface="Calibri"/>
              <a:ea typeface="Calibri"/>
              <a:cs typeface="Calibri"/>
              <a:sym typeface="Calibri"/>
            </a:endParaRPr>
          </a:p>
        </p:txBody>
      </p:sp>
      <p:sp>
        <p:nvSpPr>
          <p:cNvPr id="361" name="Google Shape;361;p27"/>
          <p:cNvSpPr txBox="1"/>
          <p:nvPr/>
        </p:nvSpPr>
        <p:spPr>
          <a:xfrm>
            <a:off x="932688" y="328269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 team document library outlives any one person's inbox.</a:t>
            </a:r>
            <a:endParaRPr b="0" i="0" sz="1000" u="none" cap="none" strike="noStrike">
              <a:solidFill>
                <a:schemeClr val="dk1"/>
              </a:solidFill>
              <a:latin typeface="Calibri"/>
              <a:ea typeface="Calibri"/>
              <a:cs typeface="Calibri"/>
              <a:sym typeface="Calibri"/>
            </a:endParaRPr>
          </a:p>
        </p:txBody>
      </p:sp>
      <p:sp>
        <p:nvSpPr>
          <p:cNvPr id="362" name="Google Shape;362;p27"/>
          <p:cNvSpPr/>
          <p:nvPr/>
        </p:nvSpPr>
        <p:spPr>
          <a:xfrm>
            <a:off x="548640" y="3657600"/>
            <a:ext cx="8046720" cy="822960"/>
          </a:xfrm>
          <a:prstGeom prst="roundRect">
            <a:avLst>
              <a:gd fmla="val 6667"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7"/>
          <p:cNvSpPr txBox="1"/>
          <p:nvPr/>
        </p:nvSpPr>
        <p:spPr>
          <a:xfrm>
            <a:off x="822960" y="3858768"/>
            <a:ext cx="7498080" cy="42062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The test: if you got hit by a bus in December, could your assistant run the program's communication from what's written down?</a:t>
            </a:r>
            <a:endParaRPr b="0" i="0" sz="1250" u="none" cap="none" strike="noStrike">
              <a:solidFill>
                <a:schemeClr val="dk1"/>
              </a:solidFill>
              <a:latin typeface="Calibri"/>
              <a:ea typeface="Calibri"/>
              <a:cs typeface="Calibri"/>
              <a:sym typeface="Calibri"/>
            </a:endParaRPr>
          </a:p>
        </p:txBody>
      </p:sp>
      <p:pic>
        <p:nvPicPr>
          <p:cNvPr id="364" name="Google Shape;364;p27"/>
          <p:cNvPicPr preferRelativeResize="0"/>
          <p:nvPr/>
        </p:nvPicPr>
        <p:blipFill>
          <a:blip r:embed="rId3">
            <a:alphaModFix/>
          </a:blip>
          <a:stretch>
            <a:fillRect/>
          </a:stretch>
        </p:blipFill>
        <p:spPr>
          <a:xfrm>
            <a:off x="5023905" y="1272543"/>
            <a:ext cx="3642982" cy="225551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369" name="Shape 369"/>
        <p:cNvGrpSpPr/>
        <p:nvPr/>
      </p:nvGrpSpPr>
      <p:grpSpPr>
        <a:xfrm>
          <a:off x="0" y="0"/>
          <a:ext cx="0" cy="0"/>
          <a:chOff x="0" y="0"/>
          <a:chExt cx="0" cy="0"/>
        </a:xfrm>
      </p:grpSpPr>
      <p:sp>
        <p:nvSpPr>
          <p:cNvPr id="370" name="Google Shape;370;p28"/>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STAKEHOLDERS</a:t>
            </a:r>
            <a:endParaRPr b="0" i="0" sz="950" u="none" cap="none" strike="noStrike">
              <a:solidFill>
                <a:schemeClr val="dk1"/>
              </a:solidFill>
              <a:latin typeface="Calibri"/>
              <a:ea typeface="Calibri"/>
              <a:cs typeface="Calibri"/>
              <a:sym typeface="Calibri"/>
            </a:endParaRPr>
          </a:p>
        </p:txBody>
      </p:sp>
      <p:sp>
        <p:nvSpPr>
          <p:cNvPr id="371" name="Google Shape;371;p28"/>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The athletic director's perspective</a:t>
            </a:r>
            <a:endParaRPr b="0" i="0" sz="2500" u="none" cap="none" strike="noStrike">
              <a:solidFill>
                <a:schemeClr val="dk1"/>
              </a:solidFill>
              <a:latin typeface="Calibri"/>
              <a:ea typeface="Calibri"/>
              <a:cs typeface="Calibri"/>
              <a:sym typeface="Calibri"/>
            </a:endParaRPr>
          </a:p>
        </p:txBody>
      </p:sp>
      <p:sp>
        <p:nvSpPr>
          <p:cNvPr id="372" name="Google Shape;372;p28"/>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373" name="Google Shape;373;p28"/>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374" name="Google Shape;374;p28"/>
          <p:cNvSpPr/>
          <p:nvPr/>
        </p:nvSpPr>
        <p:spPr>
          <a:xfrm>
            <a:off x="548640" y="1691640"/>
            <a:ext cx="2548128"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8"/>
          <p:cNvSpPr txBox="1"/>
          <p:nvPr/>
        </p:nvSpPr>
        <p:spPr>
          <a:xfrm>
            <a:off x="749808"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ASK</a:t>
            </a:r>
            <a:endParaRPr b="0" i="0" sz="850" u="none" cap="none" strike="noStrike">
              <a:solidFill>
                <a:schemeClr val="dk1"/>
              </a:solidFill>
              <a:latin typeface="Calibri"/>
              <a:ea typeface="Calibri"/>
              <a:cs typeface="Calibri"/>
              <a:sym typeface="Calibri"/>
            </a:endParaRPr>
          </a:p>
        </p:txBody>
      </p:sp>
      <p:sp>
        <p:nvSpPr>
          <p:cNvPr id="376" name="Google Shape;376;p28"/>
          <p:cNvSpPr txBox="1"/>
          <p:nvPr/>
        </p:nvSpPr>
        <p:spPr>
          <a:xfrm>
            <a:off x="749808"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 do you actually need from me?</a:t>
            </a:r>
            <a:endParaRPr b="0" i="0" sz="1350" u="none" cap="none" strike="noStrike">
              <a:solidFill>
                <a:schemeClr val="dk1"/>
              </a:solidFill>
              <a:latin typeface="Calibri"/>
              <a:ea typeface="Calibri"/>
              <a:cs typeface="Calibri"/>
              <a:sym typeface="Calibri"/>
            </a:endParaRPr>
          </a:p>
        </p:txBody>
      </p:sp>
      <p:sp>
        <p:nvSpPr>
          <p:cNvPr id="377" name="Google Shape;377;p28"/>
          <p:cNvSpPr txBox="1"/>
          <p:nvPr/>
        </p:nvSpPr>
        <p:spPr>
          <a:xfrm>
            <a:off x="749808" y="2679192"/>
            <a:ext cx="2145792"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Format, frequency, and which system. Ask once, then automate it.</a:t>
            </a:r>
            <a:endParaRPr b="0" i="0" sz="1000" u="none" cap="none" strike="noStrike">
              <a:solidFill>
                <a:schemeClr val="dk1"/>
              </a:solidFill>
              <a:latin typeface="Calibri"/>
              <a:ea typeface="Calibri"/>
              <a:cs typeface="Calibri"/>
              <a:sym typeface="Calibri"/>
            </a:endParaRPr>
          </a:p>
        </p:txBody>
      </p:sp>
      <p:sp>
        <p:nvSpPr>
          <p:cNvPr id="378" name="Google Shape;378;p28"/>
          <p:cNvSpPr/>
          <p:nvPr/>
        </p:nvSpPr>
        <p:spPr>
          <a:xfrm>
            <a:off x="3297936" y="1691640"/>
            <a:ext cx="2548128"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8"/>
          <p:cNvSpPr txBox="1"/>
          <p:nvPr/>
        </p:nvSpPr>
        <p:spPr>
          <a:xfrm>
            <a:off x="3499104"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ASK</a:t>
            </a:r>
            <a:endParaRPr b="0" i="0" sz="850" u="none" cap="none" strike="noStrike">
              <a:solidFill>
                <a:schemeClr val="dk1"/>
              </a:solidFill>
              <a:latin typeface="Calibri"/>
              <a:ea typeface="Calibri"/>
              <a:cs typeface="Calibri"/>
              <a:sym typeface="Calibri"/>
            </a:endParaRPr>
          </a:p>
        </p:txBody>
      </p:sp>
      <p:sp>
        <p:nvSpPr>
          <p:cNvPr id="380" name="Google Shape;380;p28"/>
          <p:cNvSpPr txBox="1"/>
          <p:nvPr/>
        </p:nvSpPr>
        <p:spPr>
          <a:xfrm>
            <a:off x="3499104"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 makes your job harder?</a:t>
            </a:r>
            <a:endParaRPr b="0" i="0" sz="1350" u="none" cap="none" strike="noStrike">
              <a:solidFill>
                <a:schemeClr val="dk1"/>
              </a:solidFill>
              <a:latin typeface="Calibri"/>
              <a:ea typeface="Calibri"/>
              <a:cs typeface="Calibri"/>
              <a:sym typeface="Calibri"/>
            </a:endParaRPr>
          </a:p>
        </p:txBody>
      </p:sp>
      <p:sp>
        <p:nvSpPr>
          <p:cNvPr id="381" name="Google Shape;381;p28"/>
          <p:cNvSpPr txBox="1"/>
          <p:nvPr/>
        </p:nvSpPr>
        <p:spPr>
          <a:xfrm>
            <a:off x="3499104" y="2679192"/>
            <a:ext cx="2145792"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Usually it's surprises. Most AD friction is an information-timing problem.</a:t>
            </a:r>
            <a:endParaRPr b="0" i="0" sz="1000" u="none" cap="none" strike="noStrike">
              <a:solidFill>
                <a:schemeClr val="dk1"/>
              </a:solidFill>
              <a:latin typeface="Calibri"/>
              <a:ea typeface="Calibri"/>
              <a:cs typeface="Calibri"/>
              <a:sym typeface="Calibri"/>
            </a:endParaRPr>
          </a:p>
        </p:txBody>
      </p:sp>
      <p:sp>
        <p:nvSpPr>
          <p:cNvPr id="382" name="Google Shape;382;p28"/>
          <p:cNvSpPr/>
          <p:nvPr/>
        </p:nvSpPr>
        <p:spPr>
          <a:xfrm>
            <a:off x="6047232" y="1691640"/>
            <a:ext cx="2548128" cy="1691640"/>
          </a:xfrm>
          <a:prstGeom prst="roundRect">
            <a:avLst>
              <a:gd fmla="val 324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8"/>
          <p:cNvSpPr txBox="1"/>
          <p:nvPr/>
        </p:nvSpPr>
        <p:spPr>
          <a:xfrm>
            <a:off x="6248400"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ASK</a:t>
            </a:r>
            <a:endParaRPr b="0" i="0" sz="850" u="none" cap="none" strike="noStrike">
              <a:solidFill>
                <a:schemeClr val="dk1"/>
              </a:solidFill>
              <a:latin typeface="Calibri"/>
              <a:ea typeface="Calibri"/>
              <a:cs typeface="Calibri"/>
              <a:sym typeface="Calibri"/>
            </a:endParaRPr>
          </a:p>
        </p:txBody>
      </p:sp>
      <p:sp>
        <p:nvSpPr>
          <p:cNvPr id="384" name="Google Shape;384;p28"/>
          <p:cNvSpPr txBox="1"/>
          <p:nvPr/>
        </p:nvSpPr>
        <p:spPr>
          <a:xfrm>
            <a:off x="6248400"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 are the district rules?</a:t>
            </a:r>
            <a:endParaRPr b="0" i="0" sz="1350" u="none" cap="none" strike="noStrike">
              <a:solidFill>
                <a:schemeClr val="dk1"/>
              </a:solidFill>
              <a:latin typeface="Calibri"/>
              <a:ea typeface="Calibri"/>
              <a:cs typeface="Calibri"/>
              <a:sym typeface="Calibri"/>
            </a:endParaRPr>
          </a:p>
        </p:txBody>
      </p:sp>
      <p:sp>
        <p:nvSpPr>
          <p:cNvPr id="385" name="Google Shape;385;p28"/>
          <p:cNvSpPr txBox="1"/>
          <p:nvPr/>
        </p:nvSpPr>
        <p:spPr>
          <a:xfrm>
            <a:off x="6248400" y="2679192"/>
            <a:ext cx="2145792" cy="55778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Official communication, records retention, and who is allowed to message athletes.</a:t>
            </a:r>
            <a:endParaRPr b="0" i="0" sz="1000" u="none" cap="none" strike="noStrike">
              <a:solidFill>
                <a:schemeClr val="dk1"/>
              </a:solidFill>
              <a:latin typeface="Calibri"/>
              <a:ea typeface="Calibri"/>
              <a:cs typeface="Calibri"/>
              <a:sym typeface="Calibri"/>
            </a:endParaRPr>
          </a:p>
        </p:txBody>
      </p:sp>
      <p:sp>
        <p:nvSpPr>
          <p:cNvPr id="386" name="Google Shape;386;p28"/>
          <p:cNvSpPr/>
          <p:nvPr/>
        </p:nvSpPr>
        <p:spPr>
          <a:xfrm>
            <a:off x="548640" y="3566160"/>
            <a:ext cx="8046720" cy="868680"/>
          </a:xfrm>
          <a:prstGeom prst="roundRect">
            <a:avLst>
              <a:gd fmla="val 6316"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8"/>
          <p:cNvSpPr txBox="1"/>
          <p:nvPr/>
        </p:nvSpPr>
        <p:spPr>
          <a:xfrm>
            <a:off x="822960" y="3767328"/>
            <a:ext cx="7498080" cy="46634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0" lang="en" sz="1250" u="none" cap="none" strike="noStrike">
                <a:solidFill>
                  <a:srgbClr val="FFFFFF"/>
                </a:solidFill>
                <a:latin typeface="Inter"/>
                <a:ea typeface="Inter"/>
                <a:cs typeface="Inter"/>
                <a:sym typeface="Inter"/>
              </a:rPr>
              <a:t>The goal: communicate in a way that makes your wrestlers, your parents, your AD, and your broader community all feel safe.</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392" name="Shape 392"/>
        <p:cNvGrpSpPr/>
        <p:nvPr/>
      </p:nvGrpSpPr>
      <p:grpSpPr>
        <a:xfrm>
          <a:off x="0" y="0"/>
          <a:ext cx="0" cy="0"/>
          <a:chOff x="0" y="0"/>
          <a:chExt cx="0" cy="0"/>
        </a:xfrm>
      </p:grpSpPr>
      <p:sp>
        <p:nvSpPr>
          <p:cNvPr id="393" name="Google Shape;393;p29"/>
          <p:cNvSpPr/>
          <p:nvPr/>
        </p:nvSpPr>
        <p:spPr>
          <a:xfrm>
            <a:off x="377647" y="1429207"/>
            <a:ext cx="652882" cy="652882"/>
          </a:xfrm>
          <a:prstGeom prst="ellipse">
            <a:avLst/>
          </a:prstGeom>
          <a:solidFill>
            <a:srgbClr val="147B63">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9"/>
          <p:cNvSpPr/>
          <p:nvPr/>
        </p:nvSpPr>
        <p:spPr>
          <a:xfrm>
            <a:off x="548640" y="1600200"/>
            <a:ext cx="310896" cy="310896"/>
          </a:xfrm>
          <a:prstGeom prst="ellipse">
            <a:avLst/>
          </a:prstGeom>
          <a:solidFill>
            <a:srgbClr val="3DBD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9"/>
          <p:cNvSpPr txBox="1"/>
          <p:nvPr/>
        </p:nvSpPr>
        <p:spPr>
          <a:xfrm>
            <a:off x="1234440" y="1572768"/>
            <a:ext cx="1097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500"/>
              <a:buFont typeface="Inter"/>
              <a:buNone/>
            </a:pPr>
            <a:r>
              <a:rPr b="1" i="0" lang="en" sz="1500" u="none" cap="none" strike="noStrike">
                <a:solidFill>
                  <a:srgbClr val="3DBD92"/>
                </a:solidFill>
                <a:latin typeface="Inter"/>
                <a:ea typeface="Inter"/>
                <a:cs typeface="Inter"/>
                <a:sym typeface="Inter"/>
              </a:rPr>
              <a:t>02</a:t>
            </a:r>
            <a:endParaRPr b="0" i="0" sz="1500" u="none" cap="none" strike="noStrike">
              <a:solidFill>
                <a:schemeClr val="dk1"/>
              </a:solidFill>
              <a:latin typeface="Calibri"/>
              <a:ea typeface="Calibri"/>
              <a:cs typeface="Calibri"/>
              <a:sym typeface="Calibri"/>
            </a:endParaRPr>
          </a:p>
        </p:txBody>
      </p:sp>
      <p:sp>
        <p:nvSpPr>
          <p:cNvPr id="396" name="Google Shape;396;p29"/>
          <p:cNvSpPr txBox="1"/>
          <p:nvPr/>
        </p:nvSpPr>
        <p:spPr>
          <a:xfrm>
            <a:off x="548640" y="2148840"/>
            <a:ext cx="7863840" cy="77724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200"/>
              <a:buFont typeface="Inter"/>
              <a:buNone/>
            </a:pPr>
            <a:r>
              <a:rPr b="1" i="0" lang="en" sz="3200" u="none" cap="none" strike="noStrike">
                <a:solidFill>
                  <a:srgbClr val="FFFFFF"/>
                </a:solidFill>
                <a:latin typeface="Inter"/>
                <a:ea typeface="Inter"/>
                <a:cs typeface="Inter"/>
                <a:sym typeface="Inter"/>
              </a:rPr>
              <a:t>Attendance &amp; team logistics</a:t>
            </a:r>
            <a:endParaRPr b="0" i="0" sz="3200" u="none" cap="none" strike="noStrike">
              <a:solidFill>
                <a:schemeClr val="dk1"/>
              </a:solidFill>
              <a:latin typeface="Calibri"/>
              <a:ea typeface="Calibri"/>
              <a:cs typeface="Calibri"/>
              <a:sym typeface="Calibri"/>
            </a:endParaRPr>
          </a:p>
        </p:txBody>
      </p:sp>
      <p:sp>
        <p:nvSpPr>
          <p:cNvPr id="397" name="Google Shape;397;p29"/>
          <p:cNvSpPr txBox="1"/>
          <p:nvPr/>
        </p:nvSpPr>
        <p:spPr>
          <a:xfrm>
            <a:off x="548640" y="3017520"/>
            <a:ext cx="65836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9AB0"/>
              </a:buClr>
              <a:buSzPts val="1300"/>
              <a:buFont typeface="Inter"/>
              <a:buNone/>
            </a:pPr>
            <a:r>
              <a:rPr b="0" i="0" lang="en" sz="1300" u="none" cap="none" strike="noStrike">
                <a:solidFill>
                  <a:srgbClr val="829AB0"/>
                </a:solidFill>
                <a:latin typeface="Inter"/>
                <a:ea typeface="Inter"/>
                <a:cs typeface="Inter"/>
                <a:sym typeface="Inter"/>
              </a:rPr>
              <a:t>Tracking data without losing your mind.</a:t>
            </a:r>
            <a:endParaRPr b="0" i="0" sz="1300" u="none" cap="none" strike="noStrike">
              <a:solidFill>
                <a:schemeClr val="dk1"/>
              </a:solidFill>
              <a:latin typeface="Calibri"/>
              <a:ea typeface="Calibri"/>
              <a:cs typeface="Calibri"/>
              <a:sym typeface="Calibri"/>
            </a:endParaRPr>
          </a:p>
        </p:txBody>
      </p:sp>
      <p:sp>
        <p:nvSpPr>
          <p:cNvPr id="398" name="Google Shape;398;p29"/>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399" name="Google Shape;399;p29"/>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404" name="Shape 404"/>
        <p:cNvGrpSpPr/>
        <p:nvPr/>
      </p:nvGrpSpPr>
      <p:grpSpPr>
        <a:xfrm>
          <a:off x="0" y="0"/>
          <a:ext cx="0" cy="0"/>
          <a:chOff x="0" y="0"/>
          <a:chExt cx="0" cy="0"/>
        </a:xfrm>
      </p:grpSpPr>
      <p:sp>
        <p:nvSpPr>
          <p:cNvPr id="405" name="Google Shape;405;p30"/>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ATTENDANCE</a:t>
            </a:r>
            <a:endParaRPr b="0" i="0" sz="950" u="none" cap="none" strike="noStrike">
              <a:solidFill>
                <a:schemeClr val="dk1"/>
              </a:solidFill>
              <a:latin typeface="Calibri"/>
              <a:ea typeface="Calibri"/>
              <a:cs typeface="Calibri"/>
              <a:sym typeface="Calibri"/>
            </a:endParaRPr>
          </a:p>
        </p:txBody>
      </p:sp>
      <p:sp>
        <p:nvSpPr>
          <p:cNvPr id="406" name="Google Shape;406;p30"/>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Garbage in, garbage out</a:t>
            </a:r>
            <a:endParaRPr b="0" i="0" sz="2500" u="none" cap="none" strike="noStrike">
              <a:solidFill>
                <a:schemeClr val="dk1"/>
              </a:solidFill>
              <a:latin typeface="Calibri"/>
              <a:ea typeface="Calibri"/>
              <a:cs typeface="Calibri"/>
              <a:sym typeface="Calibri"/>
            </a:endParaRPr>
          </a:p>
        </p:txBody>
      </p:sp>
      <p:sp>
        <p:nvSpPr>
          <p:cNvPr id="407" name="Google Shape;407;p30"/>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408" name="Google Shape;408;p30"/>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409" name="Google Shape;409;p30"/>
          <p:cNvSpPr txBox="1"/>
          <p:nvPr/>
        </p:nvSpPr>
        <p:spPr>
          <a:xfrm>
            <a:off x="548640" y="1298448"/>
            <a:ext cx="804672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647F"/>
              </a:buClr>
              <a:buSzPts val="1250"/>
              <a:buFont typeface="Inter"/>
              <a:buNone/>
            </a:pPr>
            <a:r>
              <a:rPr b="0" i="0" lang="en" sz="1250" u="none" cap="none" strike="noStrike">
                <a:solidFill>
                  <a:srgbClr val="48647F"/>
                </a:solidFill>
                <a:latin typeface="Inter"/>
                <a:ea typeface="Inter"/>
                <a:cs typeface="Inter"/>
                <a:sym typeface="Inter"/>
              </a:rPr>
              <a:t>Attendance data is only worth having if the process that produces it is boring and identical every day.</a:t>
            </a:r>
            <a:endParaRPr b="0" i="0" sz="1250" u="none" cap="none" strike="noStrike">
              <a:solidFill>
                <a:schemeClr val="dk1"/>
              </a:solidFill>
              <a:latin typeface="Calibri"/>
              <a:ea typeface="Calibri"/>
              <a:cs typeface="Calibri"/>
              <a:sym typeface="Calibri"/>
            </a:endParaRPr>
          </a:p>
        </p:txBody>
      </p:sp>
      <p:sp>
        <p:nvSpPr>
          <p:cNvPr id="410" name="Google Shape;410;p30"/>
          <p:cNvSpPr/>
          <p:nvPr/>
        </p:nvSpPr>
        <p:spPr>
          <a:xfrm>
            <a:off x="548640" y="1737360"/>
            <a:ext cx="3922776" cy="1645920"/>
          </a:xfrm>
          <a:prstGeom prst="roundRect">
            <a:avLst>
              <a:gd fmla="val 333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0"/>
          <p:cNvSpPr txBox="1"/>
          <p:nvPr/>
        </p:nvSpPr>
        <p:spPr>
          <a:xfrm>
            <a:off x="749808" y="193852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STEP 1</a:t>
            </a:r>
            <a:endParaRPr b="0" i="0" sz="850" u="none" cap="none" strike="noStrike">
              <a:solidFill>
                <a:schemeClr val="dk1"/>
              </a:solidFill>
              <a:latin typeface="Calibri"/>
              <a:ea typeface="Calibri"/>
              <a:cs typeface="Calibri"/>
              <a:sym typeface="Calibri"/>
            </a:endParaRPr>
          </a:p>
        </p:txBody>
      </p:sp>
      <p:sp>
        <p:nvSpPr>
          <p:cNvPr id="412" name="Google Shape;412;p30"/>
          <p:cNvSpPr txBox="1"/>
          <p:nvPr/>
        </p:nvSpPr>
        <p:spPr>
          <a:xfrm>
            <a:off x="749808" y="215798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Self check-in at the kiosk</a:t>
            </a:r>
            <a:endParaRPr b="0" i="0" sz="1350" u="none" cap="none" strike="noStrike">
              <a:solidFill>
                <a:schemeClr val="dk1"/>
              </a:solidFill>
              <a:latin typeface="Calibri"/>
              <a:ea typeface="Calibri"/>
              <a:cs typeface="Calibri"/>
              <a:sym typeface="Calibri"/>
            </a:endParaRPr>
          </a:p>
        </p:txBody>
      </p:sp>
      <p:sp>
        <p:nvSpPr>
          <p:cNvPr id="413" name="Google Shape;413;p30"/>
          <p:cNvSpPr txBox="1"/>
          <p:nvPr/>
        </p:nvSpPr>
        <p:spPr>
          <a:xfrm>
            <a:off x="749808" y="2487168"/>
            <a:ext cx="3520440" cy="7498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Wrestlers check themselves in as they walk in the door. Add weight capture here if you track it — one stop, one habit.</a:t>
            </a:r>
            <a:endParaRPr b="0" i="0" sz="1000" u="none" cap="none" strike="noStrike">
              <a:solidFill>
                <a:schemeClr val="dk1"/>
              </a:solidFill>
              <a:latin typeface="Calibri"/>
              <a:ea typeface="Calibri"/>
              <a:cs typeface="Calibri"/>
              <a:sym typeface="Calibri"/>
            </a:endParaRPr>
          </a:p>
        </p:txBody>
      </p:sp>
      <p:sp>
        <p:nvSpPr>
          <p:cNvPr id="414" name="Google Shape;414;p30"/>
          <p:cNvSpPr/>
          <p:nvPr/>
        </p:nvSpPr>
        <p:spPr>
          <a:xfrm>
            <a:off x="4672584" y="1737360"/>
            <a:ext cx="3922776" cy="1645920"/>
          </a:xfrm>
          <a:prstGeom prst="roundRect">
            <a:avLst>
              <a:gd fmla="val 3333"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0"/>
          <p:cNvSpPr txBox="1"/>
          <p:nvPr/>
        </p:nvSpPr>
        <p:spPr>
          <a:xfrm>
            <a:off x="4873752" y="193852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STEP 2</a:t>
            </a:r>
            <a:endParaRPr b="0" i="0" sz="850" u="none" cap="none" strike="noStrike">
              <a:solidFill>
                <a:schemeClr val="dk1"/>
              </a:solidFill>
              <a:latin typeface="Calibri"/>
              <a:ea typeface="Calibri"/>
              <a:cs typeface="Calibri"/>
              <a:sym typeface="Calibri"/>
            </a:endParaRPr>
          </a:p>
        </p:txBody>
      </p:sp>
      <p:sp>
        <p:nvSpPr>
          <p:cNvPr id="416" name="Google Shape;416;p30"/>
          <p:cNvSpPr txBox="1"/>
          <p:nvPr/>
        </p:nvSpPr>
        <p:spPr>
          <a:xfrm>
            <a:off x="4873752" y="215798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Roll call during warm-ups</a:t>
            </a:r>
            <a:endParaRPr b="0" i="0" sz="1350" u="none" cap="none" strike="noStrike">
              <a:solidFill>
                <a:schemeClr val="dk1"/>
              </a:solidFill>
              <a:latin typeface="Calibri"/>
              <a:ea typeface="Calibri"/>
              <a:cs typeface="Calibri"/>
              <a:sym typeface="Calibri"/>
            </a:endParaRPr>
          </a:p>
        </p:txBody>
      </p:sp>
      <p:sp>
        <p:nvSpPr>
          <p:cNvPr id="417" name="Google Shape;417;p30"/>
          <p:cNvSpPr txBox="1"/>
          <p:nvPr/>
        </p:nvSpPr>
        <p:spPr>
          <a:xfrm>
            <a:off x="4873752" y="2487168"/>
            <a:ext cx="3520440" cy="7498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 manager or coach verifies the list while warm-ups run, and explicitly marks absent anyone who isn't there.</a:t>
            </a:r>
            <a:endParaRPr b="0" i="0" sz="1000" u="none" cap="none" strike="noStrike">
              <a:solidFill>
                <a:schemeClr val="dk1"/>
              </a:solidFill>
              <a:latin typeface="Calibri"/>
              <a:ea typeface="Calibri"/>
              <a:cs typeface="Calibri"/>
              <a:sym typeface="Calibri"/>
            </a:endParaRPr>
          </a:p>
        </p:txBody>
      </p:sp>
      <p:sp>
        <p:nvSpPr>
          <p:cNvPr id="418" name="Google Shape;418;p30"/>
          <p:cNvSpPr/>
          <p:nvPr/>
        </p:nvSpPr>
        <p:spPr>
          <a:xfrm>
            <a:off x="548640" y="3611880"/>
            <a:ext cx="8046720" cy="777240"/>
          </a:xfrm>
          <a:prstGeom prst="roundRect">
            <a:avLst>
              <a:gd fmla="val 7059"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0"/>
          <p:cNvSpPr txBox="1"/>
          <p:nvPr/>
        </p:nvSpPr>
        <p:spPr>
          <a:xfrm>
            <a:off x="822960" y="3813048"/>
            <a:ext cx="7498080" cy="37490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The explicit absent mark is the part everyone skips — and it's the part that makes every report downstream trustworthy.</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424" name="Shape 424"/>
        <p:cNvGrpSpPr/>
        <p:nvPr/>
      </p:nvGrpSpPr>
      <p:grpSpPr>
        <a:xfrm>
          <a:off x="0" y="0"/>
          <a:ext cx="0" cy="0"/>
          <a:chOff x="0" y="0"/>
          <a:chExt cx="0" cy="0"/>
        </a:xfrm>
      </p:grpSpPr>
      <p:sp>
        <p:nvSpPr>
          <p:cNvPr id="425" name="Google Shape;425;p31"/>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ATTENDANCE</a:t>
            </a:r>
            <a:endParaRPr b="0" i="0" sz="950" u="none" cap="none" strike="noStrike">
              <a:solidFill>
                <a:schemeClr val="dk1"/>
              </a:solidFill>
              <a:latin typeface="Calibri"/>
              <a:ea typeface="Calibri"/>
              <a:cs typeface="Calibri"/>
              <a:sym typeface="Calibri"/>
            </a:endParaRPr>
          </a:p>
        </p:txBody>
      </p:sp>
      <p:sp>
        <p:nvSpPr>
          <p:cNvPr id="426" name="Google Shape;426;p31"/>
          <p:cNvSpPr txBox="1"/>
          <p:nvPr/>
        </p:nvSpPr>
        <p:spPr>
          <a:xfrm>
            <a:off x="548640" y="530352"/>
            <a:ext cx="475488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What the data is actually for</a:t>
            </a:r>
            <a:endParaRPr b="0" i="0" sz="2500" u="none" cap="none" strike="noStrike">
              <a:solidFill>
                <a:schemeClr val="dk1"/>
              </a:solidFill>
              <a:latin typeface="Calibri"/>
              <a:ea typeface="Calibri"/>
              <a:cs typeface="Calibri"/>
              <a:sym typeface="Calibri"/>
            </a:endParaRPr>
          </a:p>
        </p:txBody>
      </p:sp>
      <p:sp>
        <p:nvSpPr>
          <p:cNvPr id="427" name="Google Shape;427;p31"/>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428" name="Google Shape;428;p31"/>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429" name="Google Shape;429;p31"/>
          <p:cNvSpPr/>
          <p:nvPr/>
        </p:nvSpPr>
        <p:spPr>
          <a:xfrm>
            <a:off x="538124" y="154396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1"/>
          <p:cNvSpPr/>
          <p:nvPr/>
        </p:nvSpPr>
        <p:spPr>
          <a:xfrm>
            <a:off x="603504" y="160934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1"/>
          <p:cNvSpPr txBox="1"/>
          <p:nvPr/>
        </p:nvSpPr>
        <p:spPr>
          <a:xfrm>
            <a:off x="932688" y="150876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Reporting to your AD</a:t>
            </a:r>
            <a:endParaRPr b="0" i="0" sz="1250" u="none" cap="none" strike="noStrike">
              <a:solidFill>
                <a:schemeClr val="dk1"/>
              </a:solidFill>
              <a:latin typeface="Calibri"/>
              <a:ea typeface="Calibri"/>
              <a:cs typeface="Calibri"/>
              <a:sym typeface="Calibri"/>
            </a:endParaRPr>
          </a:p>
        </p:txBody>
      </p:sp>
      <p:sp>
        <p:nvSpPr>
          <p:cNvPr id="432" name="Google Shape;432;p31"/>
          <p:cNvSpPr txBox="1"/>
          <p:nvPr/>
        </p:nvSpPr>
        <p:spPr>
          <a:xfrm>
            <a:off x="932688" y="177393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If they require a separate system, ask them for the specific features you need.</a:t>
            </a:r>
            <a:endParaRPr b="0" i="0" sz="1000" u="none" cap="none" strike="noStrike">
              <a:solidFill>
                <a:schemeClr val="dk1"/>
              </a:solidFill>
              <a:latin typeface="Calibri"/>
              <a:ea typeface="Calibri"/>
              <a:cs typeface="Calibri"/>
              <a:sym typeface="Calibri"/>
            </a:endParaRPr>
          </a:p>
        </p:txBody>
      </p:sp>
      <p:sp>
        <p:nvSpPr>
          <p:cNvPr id="433" name="Google Shape;433;p31"/>
          <p:cNvSpPr/>
          <p:nvPr/>
        </p:nvSpPr>
        <p:spPr>
          <a:xfrm>
            <a:off x="538124" y="232120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1"/>
          <p:cNvSpPr/>
          <p:nvPr/>
        </p:nvSpPr>
        <p:spPr>
          <a:xfrm>
            <a:off x="603504" y="238658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1"/>
          <p:cNvSpPr txBox="1"/>
          <p:nvPr/>
        </p:nvSpPr>
        <p:spPr>
          <a:xfrm>
            <a:off x="932688" y="228600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"Who hasn't shown up in a week?"</a:t>
            </a:r>
            <a:endParaRPr b="0" i="0" sz="1250" u="none" cap="none" strike="noStrike">
              <a:solidFill>
                <a:schemeClr val="dk1"/>
              </a:solidFill>
              <a:latin typeface="Calibri"/>
              <a:ea typeface="Calibri"/>
              <a:cs typeface="Calibri"/>
              <a:sym typeface="Calibri"/>
            </a:endParaRPr>
          </a:p>
        </p:txBody>
      </p:sp>
      <p:sp>
        <p:nvSpPr>
          <p:cNvPr id="436" name="Google Shape;436;p31"/>
          <p:cNvSpPr txBox="1"/>
          <p:nvPr/>
        </p:nvSpPr>
        <p:spPr>
          <a:xfrm>
            <a:off x="932688" y="255117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That one report is the whole reason to collect this. Ask for it by name.</a:t>
            </a:r>
            <a:endParaRPr b="0" i="0" sz="1000" u="none" cap="none" strike="noStrike">
              <a:solidFill>
                <a:schemeClr val="dk1"/>
              </a:solidFill>
              <a:latin typeface="Calibri"/>
              <a:ea typeface="Calibri"/>
              <a:cs typeface="Calibri"/>
              <a:sym typeface="Calibri"/>
            </a:endParaRPr>
          </a:p>
        </p:txBody>
      </p:sp>
      <p:sp>
        <p:nvSpPr>
          <p:cNvPr id="437" name="Google Shape;437;p31"/>
          <p:cNvSpPr/>
          <p:nvPr/>
        </p:nvSpPr>
        <p:spPr>
          <a:xfrm>
            <a:off x="538124" y="309844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1"/>
          <p:cNvSpPr/>
          <p:nvPr/>
        </p:nvSpPr>
        <p:spPr>
          <a:xfrm>
            <a:off x="603504" y="316382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1"/>
          <p:cNvSpPr txBox="1"/>
          <p:nvPr/>
        </p:nvSpPr>
        <p:spPr>
          <a:xfrm>
            <a:off x="932688" y="306324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Checking in on kids who are drifting</a:t>
            </a:r>
            <a:endParaRPr b="0" i="0" sz="1250" u="none" cap="none" strike="noStrike">
              <a:solidFill>
                <a:schemeClr val="dk1"/>
              </a:solidFill>
              <a:latin typeface="Calibri"/>
              <a:ea typeface="Calibri"/>
              <a:cs typeface="Calibri"/>
              <a:sym typeface="Calibri"/>
            </a:endParaRPr>
          </a:p>
        </p:txBody>
      </p:sp>
      <p:sp>
        <p:nvSpPr>
          <p:cNvPr id="440" name="Google Shape;440;p31"/>
          <p:cNvSpPr txBox="1"/>
          <p:nvPr/>
        </p:nvSpPr>
        <p:spPr>
          <a:xfrm>
            <a:off x="932688" y="332841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Attendance is an early-warning system before it's a compliance record.</a:t>
            </a:r>
            <a:endParaRPr b="0" i="0" sz="1000" u="none" cap="none" strike="noStrike">
              <a:solidFill>
                <a:schemeClr val="dk1"/>
              </a:solidFill>
              <a:latin typeface="Calibri"/>
              <a:ea typeface="Calibri"/>
              <a:cs typeface="Calibri"/>
              <a:sym typeface="Calibri"/>
            </a:endParaRPr>
          </a:p>
        </p:txBody>
      </p:sp>
      <p:sp>
        <p:nvSpPr>
          <p:cNvPr id="441" name="Google Shape;441;p31"/>
          <p:cNvSpPr txBox="1"/>
          <p:nvPr/>
        </p:nvSpPr>
        <p:spPr>
          <a:xfrm>
            <a:off x="822960" y="3950208"/>
            <a:ext cx="7498080" cy="347472"/>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t/>
            </a:r>
            <a:endParaRPr b="0" i="0" sz="1250" u="none" cap="none" strike="noStrike">
              <a:solidFill>
                <a:schemeClr val="dk1"/>
              </a:solidFill>
              <a:latin typeface="Calibri"/>
              <a:ea typeface="Calibri"/>
              <a:cs typeface="Calibri"/>
              <a:sym typeface="Calibri"/>
            </a:endParaRPr>
          </a:p>
        </p:txBody>
      </p:sp>
      <p:pic>
        <p:nvPicPr>
          <p:cNvPr id="442" name="Google Shape;442;p31"/>
          <p:cNvPicPr preferRelativeResize="0"/>
          <p:nvPr/>
        </p:nvPicPr>
        <p:blipFill>
          <a:blip r:embed="rId3">
            <a:alphaModFix/>
          </a:blip>
          <a:stretch>
            <a:fillRect/>
          </a:stretch>
        </p:blipFill>
        <p:spPr>
          <a:xfrm>
            <a:off x="5052700" y="1685175"/>
            <a:ext cx="3822176" cy="16771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447" name="Shape 447"/>
        <p:cNvGrpSpPr/>
        <p:nvPr/>
      </p:nvGrpSpPr>
      <p:grpSpPr>
        <a:xfrm>
          <a:off x="0" y="0"/>
          <a:ext cx="0" cy="0"/>
          <a:chOff x="0" y="0"/>
          <a:chExt cx="0" cy="0"/>
        </a:xfrm>
      </p:grpSpPr>
      <p:sp>
        <p:nvSpPr>
          <p:cNvPr id="448" name="Google Shape;448;p32"/>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LOGISTICS</a:t>
            </a:r>
            <a:endParaRPr b="0" i="0" sz="950" u="none" cap="none" strike="noStrike">
              <a:solidFill>
                <a:schemeClr val="dk1"/>
              </a:solidFill>
              <a:latin typeface="Calibri"/>
              <a:ea typeface="Calibri"/>
              <a:cs typeface="Calibri"/>
              <a:sym typeface="Calibri"/>
            </a:endParaRPr>
          </a:p>
        </p:txBody>
      </p:sp>
      <p:sp>
        <p:nvSpPr>
          <p:cNvPr id="449" name="Google Shape;449;p32"/>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The rest of the operating system</a:t>
            </a:r>
            <a:endParaRPr b="0" i="0" sz="2500" u="none" cap="none" strike="noStrike">
              <a:solidFill>
                <a:schemeClr val="dk1"/>
              </a:solidFill>
              <a:latin typeface="Calibri"/>
              <a:ea typeface="Calibri"/>
              <a:cs typeface="Calibri"/>
              <a:sym typeface="Calibri"/>
            </a:endParaRPr>
          </a:p>
        </p:txBody>
      </p:sp>
      <p:sp>
        <p:nvSpPr>
          <p:cNvPr id="450" name="Google Shape;450;p32"/>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451" name="Google Shape;451;p32"/>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452" name="Google Shape;452;p32"/>
          <p:cNvSpPr/>
          <p:nvPr/>
        </p:nvSpPr>
        <p:spPr>
          <a:xfrm>
            <a:off x="548640" y="13716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32"/>
          <p:cNvSpPr txBox="1"/>
          <p:nvPr/>
        </p:nvSpPr>
        <p:spPr>
          <a:xfrm>
            <a:off x="749808" y="15727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EQUIPMENT</a:t>
            </a:r>
            <a:endParaRPr b="0" i="0" sz="850" u="none" cap="none" strike="noStrike">
              <a:solidFill>
                <a:schemeClr val="dk1"/>
              </a:solidFill>
              <a:latin typeface="Calibri"/>
              <a:ea typeface="Calibri"/>
              <a:cs typeface="Calibri"/>
              <a:sym typeface="Calibri"/>
            </a:endParaRPr>
          </a:p>
        </p:txBody>
      </p:sp>
      <p:sp>
        <p:nvSpPr>
          <p:cNvPr id="454" name="Google Shape;454;p32"/>
          <p:cNvSpPr txBox="1"/>
          <p:nvPr/>
        </p:nvSpPr>
        <p:spPr>
          <a:xfrm>
            <a:off x="749808" y="17922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Gear checkouts</a:t>
            </a:r>
            <a:endParaRPr b="0" i="0" sz="1350" u="none" cap="none" strike="noStrike">
              <a:solidFill>
                <a:schemeClr val="dk1"/>
              </a:solidFill>
              <a:latin typeface="Calibri"/>
              <a:ea typeface="Calibri"/>
              <a:cs typeface="Calibri"/>
              <a:sym typeface="Calibri"/>
            </a:endParaRPr>
          </a:p>
        </p:txBody>
      </p:sp>
      <p:sp>
        <p:nvSpPr>
          <p:cNvPr id="455" name="Google Shape;455;p32"/>
          <p:cNvSpPr txBox="1"/>
          <p:nvPr/>
        </p:nvSpPr>
        <p:spPr>
          <a:xfrm>
            <a:off x="749808" y="21214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Who has the singlet, the headgear, the warm-up — and did it come back in March.</a:t>
            </a:r>
            <a:endParaRPr b="0" i="0" sz="1000" u="none" cap="none" strike="noStrike">
              <a:solidFill>
                <a:schemeClr val="dk1"/>
              </a:solidFill>
              <a:latin typeface="Calibri"/>
              <a:ea typeface="Calibri"/>
              <a:cs typeface="Calibri"/>
              <a:sym typeface="Calibri"/>
            </a:endParaRPr>
          </a:p>
        </p:txBody>
      </p:sp>
      <p:sp>
        <p:nvSpPr>
          <p:cNvPr id="456" name="Google Shape;456;p32"/>
          <p:cNvSpPr/>
          <p:nvPr/>
        </p:nvSpPr>
        <p:spPr>
          <a:xfrm>
            <a:off x="548640" y="29718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2"/>
          <p:cNvSpPr txBox="1"/>
          <p:nvPr/>
        </p:nvSpPr>
        <p:spPr>
          <a:xfrm>
            <a:off x="749808" y="31729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DEVELOPMENT</a:t>
            </a:r>
            <a:endParaRPr b="0" i="0" sz="850" u="none" cap="none" strike="noStrike">
              <a:solidFill>
                <a:schemeClr val="dk1"/>
              </a:solidFill>
              <a:latin typeface="Calibri"/>
              <a:ea typeface="Calibri"/>
              <a:cs typeface="Calibri"/>
              <a:sym typeface="Calibri"/>
            </a:endParaRPr>
          </a:p>
        </p:txBody>
      </p:sp>
      <p:sp>
        <p:nvSpPr>
          <p:cNvPr id="458" name="Google Shape;458;p32"/>
          <p:cNvSpPr txBox="1"/>
          <p:nvPr/>
        </p:nvSpPr>
        <p:spPr>
          <a:xfrm>
            <a:off x="749808" y="33924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Video + stats</a:t>
            </a:r>
            <a:endParaRPr b="0" i="0" sz="1350" u="none" cap="none" strike="noStrike">
              <a:solidFill>
                <a:schemeClr val="dk1"/>
              </a:solidFill>
              <a:latin typeface="Calibri"/>
              <a:ea typeface="Calibri"/>
              <a:cs typeface="Calibri"/>
              <a:sym typeface="Calibri"/>
            </a:endParaRPr>
          </a:p>
        </p:txBody>
      </p:sp>
      <p:sp>
        <p:nvSpPr>
          <p:cNvPr id="459" name="Google Shape;459;p32"/>
          <p:cNvSpPr txBox="1"/>
          <p:nvPr/>
        </p:nvSpPr>
        <p:spPr>
          <a:xfrm>
            <a:off x="749808" y="37216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Match recordings, timestamps, clips, and scouting your next opponent.</a:t>
            </a:r>
            <a:endParaRPr b="0" i="0" sz="1000" u="none" cap="none" strike="noStrike">
              <a:solidFill>
                <a:schemeClr val="dk1"/>
              </a:solidFill>
              <a:latin typeface="Calibri"/>
              <a:ea typeface="Calibri"/>
              <a:cs typeface="Calibri"/>
              <a:sym typeface="Calibri"/>
            </a:endParaRPr>
          </a:p>
        </p:txBody>
      </p:sp>
      <p:sp>
        <p:nvSpPr>
          <p:cNvPr id="460" name="Google Shape;460;p32"/>
          <p:cNvSpPr/>
          <p:nvPr/>
        </p:nvSpPr>
        <p:spPr>
          <a:xfrm>
            <a:off x="4672584" y="29718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32"/>
          <p:cNvSpPr txBox="1"/>
          <p:nvPr/>
        </p:nvSpPr>
        <p:spPr>
          <a:xfrm>
            <a:off x="4873752" y="31729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PLANNING</a:t>
            </a:r>
            <a:endParaRPr b="0" i="0" sz="850" u="none" cap="none" strike="noStrike">
              <a:solidFill>
                <a:schemeClr val="dk1"/>
              </a:solidFill>
              <a:latin typeface="Calibri"/>
              <a:ea typeface="Calibri"/>
              <a:cs typeface="Calibri"/>
              <a:sym typeface="Calibri"/>
            </a:endParaRPr>
          </a:p>
        </p:txBody>
      </p:sp>
      <p:sp>
        <p:nvSpPr>
          <p:cNvPr id="462" name="Google Shape;462;p32"/>
          <p:cNvSpPr txBox="1"/>
          <p:nvPr/>
        </p:nvSpPr>
        <p:spPr>
          <a:xfrm>
            <a:off x="4873752" y="33924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Practice planning</a:t>
            </a:r>
            <a:endParaRPr b="0" i="0" sz="1350" u="none" cap="none" strike="noStrike">
              <a:solidFill>
                <a:schemeClr val="dk1"/>
              </a:solidFill>
              <a:latin typeface="Calibri"/>
              <a:ea typeface="Calibri"/>
              <a:cs typeface="Calibri"/>
              <a:sym typeface="Calibri"/>
            </a:endParaRPr>
          </a:p>
        </p:txBody>
      </p:sp>
      <p:sp>
        <p:nvSpPr>
          <p:cNvPr id="463" name="Google Shape;463;p32"/>
          <p:cNvSpPr txBox="1"/>
          <p:nvPr/>
        </p:nvSpPr>
        <p:spPr>
          <a:xfrm>
            <a:off x="4873752" y="37216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Most useful in the first weeks of the season, when the plan is still forming.</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468" name="Shape 468"/>
        <p:cNvGrpSpPr/>
        <p:nvPr/>
      </p:nvGrpSpPr>
      <p:grpSpPr>
        <a:xfrm>
          <a:off x="0" y="0"/>
          <a:ext cx="0" cy="0"/>
          <a:chOff x="0" y="0"/>
          <a:chExt cx="0" cy="0"/>
        </a:xfrm>
      </p:grpSpPr>
      <p:sp>
        <p:nvSpPr>
          <p:cNvPr id="469" name="Google Shape;469;p33"/>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LOGISTICS</a:t>
            </a:r>
            <a:endParaRPr b="0" i="0" sz="950" u="none" cap="none" strike="noStrike">
              <a:solidFill>
                <a:schemeClr val="dk1"/>
              </a:solidFill>
              <a:latin typeface="Calibri"/>
              <a:ea typeface="Calibri"/>
              <a:cs typeface="Calibri"/>
              <a:sym typeface="Calibri"/>
            </a:endParaRPr>
          </a:p>
        </p:txBody>
      </p:sp>
      <p:sp>
        <p:nvSpPr>
          <p:cNvPr id="470" name="Google Shape;470;p33"/>
          <p:cNvSpPr txBox="1"/>
          <p:nvPr/>
        </p:nvSpPr>
        <p:spPr>
          <a:xfrm>
            <a:off x="548640" y="530352"/>
            <a:ext cx="475488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Tracking gear checkouts</a:t>
            </a:r>
            <a:endParaRPr b="0" i="0" sz="2500" u="none" cap="none" strike="noStrike">
              <a:solidFill>
                <a:schemeClr val="dk1"/>
              </a:solidFill>
              <a:latin typeface="Calibri"/>
              <a:ea typeface="Calibri"/>
              <a:cs typeface="Calibri"/>
              <a:sym typeface="Calibri"/>
            </a:endParaRPr>
          </a:p>
        </p:txBody>
      </p:sp>
      <p:sp>
        <p:nvSpPr>
          <p:cNvPr id="471" name="Google Shape;471;p33"/>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472" name="Google Shape;472;p33"/>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473" name="Google Shape;473;p33"/>
          <p:cNvSpPr/>
          <p:nvPr/>
        </p:nvSpPr>
        <p:spPr>
          <a:xfrm>
            <a:off x="538124" y="149824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33"/>
          <p:cNvSpPr/>
          <p:nvPr/>
        </p:nvSpPr>
        <p:spPr>
          <a:xfrm>
            <a:off x="603504" y="156362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3"/>
          <p:cNvSpPr txBox="1"/>
          <p:nvPr/>
        </p:nvSpPr>
        <p:spPr>
          <a:xfrm>
            <a:off x="932688" y="146304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Use private properties on the profile</a:t>
            </a:r>
            <a:endParaRPr b="0" i="0" sz="1250" u="none" cap="none" strike="noStrike">
              <a:solidFill>
                <a:schemeClr val="dk1"/>
              </a:solidFill>
              <a:latin typeface="Calibri"/>
              <a:ea typeface="Calibri"/>
              <a:cs typeface="Calibri"/>
              <a:sym typeface="Calibri"/>
            </a:endParaRPr>
          </a:p>
        </p:txBody>
      </p:sp>
      <p:sp>
        <p:nvSpPr>
          <p:cNvPr id="476" name="Google Shape;476;p33"/>
          <p:cNvSpPr txBox="1"/>
          <p:nvPr/>
        </p:nvSpPr>
        <p:spPr>
          <a:xfrm>
            <a:off x="932688" y="172821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Singlet number, headgear, warm-up size — attached to the wrestler, not a clipboard.</a:t>
            </a:r>
            <a:endParaRPr b="0" i="0" sz="1000" u="none" cap="none" strike="noStrike">
              <a:solidFill>
                <a:schemeClr val="dk1"/>
              </a:solidFill>
              <a:latin typeface="Calibri"/>
              <a:ea typeface="Calibri"/>
              <a:cs typeface="Calibri"/>
              <a:sym typeface="Calibri"/>
            </a:endParaRPr>
          </a:p>
        </p:txBody>
      </p:sp>
      <p:sp>
        <p:nvSpPr>
          <p:cNvPr id="477" name="Google Shape;477;p33"/>
          <p:cNvSpPr/>
          <p:nvPr/>
        </p:nvSpPr>
        <p:spPr>
          <a:xfrm>
            <a:off x="538124" y="227548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3"/>
          <p:cNvSpPr/>
          <p:nvPr/>
        </p:nvSpPr>
        <p:spPr>
          <a:xfrm>
            <a:off x="603504" y="234086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3"/>
          <p:cNvSpPr txBox="1"/>
          <p:nvPr/>
        </p:nvSpPr>
        <p:spPr>
          <a:xfrm>
            <a:off x="932688" y="224028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Coaches see it, families don't</a:t>
            </a:r>
            <a:endParaRPr b="0" i="0" sz="1250" u="none" cap="none" strike="noStrike">
              <a:solidFill>
                <a:schemeClr val="dk1"/>
              </a:solidFill>
              <a:latin typeface="Calibri"/>
              <a:ea typeface="Calibri"/>
              <a:cs typeface="Calibri"/>
              <a:sym typeface="Calibri"/>
            </a:endParaRPr>
          </a:p>
        </p:txBody>
      </p:sp>
      <p:sp>
        <p:nvSpPr>
          <p:cNvPr id="480" name="Google Shape;480;p33"/>
          <p:cNvSpPr txBox="1"/>
          <p:nvPr/>
        </p:nvSpPr>
        <p:spPr>
          <a:xfrm>
            <a:off x="932688" y="250545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Private fields keep internal notes internal while staying on the athlete record.</a:t>
            </a:r>
            <a:endParaRPr b="0" i="0" sz="1000" u="none" cap="none" strike="noStrike">
              <a:solidFill>
                <a:schemeClr val="dk1"/>
              </a:solidFill>
              <a:latin typeface="Calibri"/>
              <a:ea typeface="Calibri"/>
              <a:cs typeface="Calibri"/>
              <a:sym typeface="Calibri"/>
            </a:endParaRPr>
          </a:p>
        </p:txBody>
      </p:sp>
      <p:sp>
        <p:nvSpPr>
          <p:cNvPr id="481" name="Google Shape;481;p33"/>
          <p:cNvSpPr/>
          <p:nvPr/>
        </p:nvSpPr>
        <p:spPr>
          <a:xfrm>
            <a:off x="538124" y="30527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3"/>
          <p:cNvSpPr/>
          <p:nvPr/>
        </p:nvSpPr>
        <p:spPr>
          <a:xfrm>
            <a:off x="603504" y="31181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3"/>
          <p:cNvSpPr txBox="1"/>
          <p:nvPr/>
        </p:nvSpPr>
        <p:spPr>
          <a:xfrm>
            <a:off x="932688" y="3017520"/>
            <a:ext cx="382219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Pull the roster report </a:t>
            </a:r>
            <a:r>
              <a:rPr b="1" lang="en" sz="1250">
                <a:solidFill>
                  <a:srgbClr val="102A42"/>
                </a:solidFill>
                <a:latin typeface="Inter"/>
                <a:ea typeface="Inter"/>
                <a:cs typeface="Inter"/>
                <a:sym typeface="Inter"/>
              </a:rPr>
              <a:t>at end of season</a:t>
            </a:r>
            <a:endParaRPr b="0" i="0" sz="1250" u="none" cap="none" strike="noStrike">
              <a:solidFill>
                <a:schemeClr val="dk1"/>
              </a:solidFill>
              <a:latin typeface="Calibri"/>
              <a:ea typeface="Calibri"/>
              <a:cs typeface="Calibri"/>
              <a:sym typeface="Calibri"/>
            </a:endParaRPr>
          </a:p>
        </p:txBody>
      </p:sp>
      <p:sp>
        <p:nvSpPr>
          <p:cNvPr id="484" name="Google Shape;484;p33"/>
          <p:cNvSpPr txBox="1"/>
          <p:nvPr/>
        </p:nvSpPr>
        <p:spPr>
          <a:xfrm>
            <a:off x="932688" y="3282696"/>
            <a:ext cx="3822192" cy="347472"/>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One export tells you exactly what's outstanding and who to ask.</a:t>
            </a:r>
            <a:endParaRPr b="0" i="0" sz="1000" u="none" cap="none" strike="noStrike">
              <a:solidFill>
                <a:schemeClr val="dk1"/>
              </a:solidFill>
              <a:latin typeface="Calibri"/>
              <a:ea typeface="Calibri"/>
              <a:cs typeface="Calibri"/>
              <a:sym typeface="Calibri"/>
            </a:endParaRPr>
          </a:p>
        </p:txBody>
      </p:sp>
      <p:pic>
        <p:nvPicPr>
          <p:cNvPr id="485" name="Google Shape;485;p33"/>
          <p:cNvPicPr preferRelativeResize="0"/>
          <p:nvPr/>
        </p:nvPicPr>
        <p:blipFill>
          <a:blip r:embed="rId3">
            <a:alphaModFix/>
          </a:blip>
          <a:stretch>
            <a:fillRect/>
          </a:stretch>
        </p:blipFill>
        <p:spPr>
          <a:xfrm>
            <a:off x="4907280" y="1249680"/>
            <a:ext cx="3900695" cy="24566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490" name="Shape 490"/>
        <p:cNvGrpSpPr/>
        <p:nvPr/>
      </p:nvGrpSpPr>
      <p:grpSpPr>
        <a:xfrm>
          <a:off x="0" y="0"/>
          <a:ext cx="0" cy="0"/>
          <a:chOff x="0" y="0"/>
          <a:chExt cx="0" cy="0"/>
        </a:xfrm>
      </p:grpSpPr>
      <p:sp>
        <p:nvSpPr>
          <p:cNvPr id="491" name="Google Shape;491;p34"/>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LOGISTICS</a:t>
            </a:r>
            <a:endParaRPr b="0" i="0" sz="950" u="none" cap="none" strike="noStrike">
              <a:solidFill>
                <a:schemeClr val="dk1"/>
              </a:solidFill>
              <a:latin typeface="Calibri"/>
              <a:ea typeface="Calibri"/>
              <a:cs typeface="Calibri"/>
              <a:sym typeface="Calibri"/>
            </a:endParaRPr>
          </a:p>
        </p:txBody>
      </p:sp>
      <p:sp>
        <p:nvSpPr>
          <p:cNvPr id="492" name="Google Shape;492;p34"/>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Video + stats: habits of effective programs</a:t>
            </a:r>
            <a:endParaRPr b="0" i="0" sz="2500" u="none" cap="none" strike="noStrike">
              <a:solidFill>
                <a:schemeClr val="dk1"/>
              </a:solidFill>
              <a:latin typeface="Calibri"/>
              <a:ea typeface="Calibri"/>
              <a:cs typeface="Calibri"/>
              <a:sym typeface="Calibri"/>
            </a:endParaRPr>
          </a:p>
        </p:txBody>
      </p:sp>
      <p:sp>
        <p:nvSpPr>
          <p:cNvPr id="493" name="Google Shape;493;p34"/>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494" name="Google Shape;494;p34"/>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495" name="Google Shape;495;p34"/>
          <p:cNvSpPr/>
          <p:nvPr/>
        </p:nvSpPr>
        <p:spPr>
          <a:xfrm>
            <a:off x="548640" y="13716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4"/>
          <p:cNvSpPr txBox="1"/>
          <p:nvPr/>
        </p:nvSpPr>
        <p:spPr>
          <a:xfrm>
            <a:off x="749808" y="15727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CAPTURE</a:t>
            </a:r>
            <a:endParaRPr b="0" i="0" sz="850" u="none" cap="none" strike="noStrike">
              <a:solidFill>
                <a:schemeClr val="dk1"/>
              </a:solidFill>
              <a:latin typeface="Calibri"/>
              <a:ea typeface="Calibri"/>
              <a:cs typeface="Calibri"/>
              <a:sym typeface="Calibri"/>
            </a:endParaRPr>
          </a:p>
        </p:txBody>
      </p:sp>
      <p:sp>
        <p:nvSpPr>
          <p:cNvPr id="497" name="Google Shape;497;p34"/>
          <p:cNvSpPr txBox="1"/>
          <p:nvPr/>
        </p:nvSpPr>
        <p:spPr>
          <a:xfrm>
            <a:off x="749808" y="17922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Assign it to someone</a:t>
            </a:r>
            <a:endParaRPr b="0" i="0" sz="1350" u="none" cap="none" strike="noStrike">
              <a:solidFill>
                <a:schemeClr val="dk1"/>
              </a:solidFill>
              <a:latin typeface="Calibri"/>
              <a:ea typeface="Calibri"/>
              <a:cs typeface="Calibri"/>
              <a:sym typeface="Calibri"/>
            </a:endParaRPr>
          </a:p>
        </p:txBody>
      </p:sp>
      <p:sp>
        <p:nvSpPr>
          <p:cNvPr id="498" name="Google Shape;498;p34"/>
          <p:cNvSpPr txBox="1"/>
          <p:nvPr/>
        </p:nvSpPr>
        <p:spPr>
          <a:xfrm>
            <a:off x="749808" y="21214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Managers record by default. Let parents and wrestlers record too — more angles, more matches, zero cost.</a:t>
            </a:r>
            <a:endParaRPr b="0" i="0" sz="1000" u="none" cap="none" strike="noStrike">
              <a:solidFill>
                <a:schemeClr val="dk1"/>
              </a:solidFill>
              <a:latin typeface="Calibri"/>
              <a:ea typeface="Calibri"/>
              <a:cs typeface="Calibri"/>
              <a:sym typeface="Calibri"/>
            </a:endParaRPr>
          </a:p>
        </p:txBody>
      </p:sp>
      <p:sp>
        <p:nvSpPr>
          <p:cNvPr id="499" name="Google Shape;499;p34"/>
          <p:cNvSpPr/>
          <p:nvPr/>
        </p:nvSpPr>
        <p:spPr>
          <a:xfrm>
            <a:off x="4672584" y="13716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4"/>
          <p:cNvSpPr txBox="1"/>
          <p:nvPr/>
        </p:nvSpPr>
        <p:spPr>
          <a:xfrm>
            <a:off x="4873752" y="15727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REVIEW</a:t>
            </a:r>
            <a:endParaRPr b="0" i="0" sz="850" u="none" cap="none" strike="noStrike">
              <a:solidFill>
                <a:schemeClr val="dk1"/>
              </a:solidFill>
              <a:latin typeface="Calibri"/>
              <a:ea typeface="Calibri"/>
              <a:cs typeface="Calibri"/>
              <a:sym typeface="Calibri"/>
            </a:endParaRPr>
          </a:p>
        </p:txBody>
      </p:sp>
      <p:sp>
        <p:nvSpPr>
          <p:cNvPr id="501" name="Google Shape;501;p34"/>
          <p:cNvSpPr txBox="1"/>
          <p:nvPr/>
        </p:nvSpPr>
        <p:spPr>
          <a:xfrm>
            <a:off x="4873752" y="17922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Smart timestamps</a:t>
            </a:r>
            <a:endParaRPr b="0" i="0" sz="1350" u="none" cap="none" strike="noStrike">
              <a:solidFill>
                <a:schemeClr val="dk1"/>
              </a:solidFill>
              <a:latin typeface="Calibri"/>
              <a:ea typeface="Calibri"/>
              <a:cs typeface="Calibri"/>
              <a:sym typeface="Calibri"/>
            </a:endParaRPr>
          </a:p>
        </p:txBody>
      </p:sp>
      <p:sp>
        <p:nvSpPr>
          <p:cNvPr id="502" name="Google Shape;502;p34"/>
          <p:cNvSpPr txBox="1"/>
          <p:nvPr/>
        </p:nvSpPr>
        <p:spPr>
          <a:xfrm>
            <a:off x="4873752" y="21214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Jump straight to the scramble instead of scrubbing through six minutes to find it.</a:t>
            </a:r>
            <a:endParaRPr b="0" i="0" sz="1000" u="none" cap="none" strike="noStrike">
              <a:solidFill>
                <a:schemeClr val="dk1"/>
              </a:solidFill>
              <a:latin typeface="Calibri"/>
              <a:ea typeface="Calibri"/>
              <a:cs typeface="Calibri"/>
              <a:sym typeface="Calibri"/>
            </a:endParaRPr>
          </a:p>
        </p:txBody>
      </p:sp>
      <p:sp>
        <p:nvSpPr>
          <p:cNvPr id="503" name="Google Shape;503;p34"/>
          <p:cNvSpPr/>
          <p:nvPr/>
        </p:nvSpPr>
        <p:spPr>
          <a:xfrm>
            <a:off x="548640" y="29718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4"/>
          <p:cNvSpPr txBox="1"/>
          <p:nvPr/>
        </p:nvSpPr>
        <p:spPr>
          <a:xfrm>
            <a:off x="749808" y="31729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SHARE</a:t>
            </a:r>
            <a:endParaRPr b="0" i="0" sz="850" u="none" cap="none" strike="noStrike">
              <a:solidFill>
                <a:schemeClr val="dk1"/>
              </a:solidFill>
              <a:latin typeface="Calibri"/>
              <a:ea typeface="Calibri"/>
              <a:cs typeface="Calibri"/>
              <a:sym typeface="Calibri"/>
            </a:endParaRPr>
          </a:p>
        </p:txBody>
      </p:sp>
      <p:sp>
        <p:nvSpPr>
          <p:cNvPr id="505" name="Google Shape;505;p34"/>
          <p:cNvSpPr txBox="1"/>
          <p:nvPr/>
        </p:nvSpPr>
        <p:spPr>
          <a:xfrm>
            <a:off x="749808" y="33924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Cut clips on the web player</a:t>
            </a:r>
            <a:endParaRPr b="0" i="0" sz="1350" u="none" cap="none" strike="noStrike">
              <a:solidFill>
                <a:schemeClr val="dk1"/>
              </a:solidFill>
              <a:latin typeface="Calibri"/>
              <a:ea typeface="Calibri"/>
              <a:cs typeface="Calibri"/>
              <a:sym typeface="Calibri"/>
            </a:endParaRPr>
          </a:p>
        </p:txBody>
      </p:sp>
      <p:sp>
        <p:nvSpPr>
          <p:cNvPr id="506" name="Google Shape;506;p34"/>
          <p:cNvSpPr txBox="1"/>
          <p:nvPr/>
        </p:nvSpPr>
        <p:spPr>
          <a:xfrm>
            <a:off x="749808" y="37216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Build highlight reels from match recordings. Show them at practice, send them to YouTube, send them to college coaches.</a:t>
            </a:r>
            <a:endParaRPr b="0" i="0" sz="1000" u="none" cap="none" strike="noStrike">
              <a:solidFill>
                <a:schemeClr val="dk1"/>
              </a:solidFill>
              <a:latin typeface="Calibri"/>
              <a:ea typeface="Calibri"/>
              <a:cs typeface="Calibri"/>
              <a:sym typeface="Calibri"/>
            </a:endParaRPr>
          </a:p>
        </p:txBody>
      </p:sp>
      <p:sp>
        <p:nvSpPr>
          <p:cNvPr id="507" name="Google Shape;507;p34"/>
          <p:cNvSpPr/>
          <p:nvPr/>
        </p:nvSpPr>
        <p:spPr>
          <a:xfrm>
            <a:off x="4672584" y="2971800"/>
            <a:ext cx="3922776" cy="1417320"/>
          </a:xfrm>
          <a:prstGeom prst="roundRect">
            <a:avLst>
              <a:gd fmla="val 3871"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4"/>
          <p:cNvSpPr txBox="1"/>
          <p:nvPr/>
        </p:nvSpPr>
        <p:spPr>
          <a:xfrm>
            <a:off x="4873752" y="3172968"/>
            <a:ext cx="352044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SCOUTING</a:t>
            </a:r>
            <a:endParaRPr b="0" i="0" sz="850" u="none" cap="none" strike="noStrike">
              <a:solidFill>
                <a:schemeClr val="dk1"/>
              </a:solidFill>
              <a:latin typeface="Calibri"/>
              <a:ea typeface="Calibri"/>
              <a:cs typeface="Calibri"/>
              <a:sym typeface="Calibri"/>
            </a:endParaRPr>
          </a:p>
        </p:txBody>
      </p:sp>
      <p:sp>
        <p:nvSpPr>
          <p:cNvPr id="509" name="Google Shape;509;p34"/>
          <p:cNvSpPr txBox="1"/>
          <p:nvPr/>
        </p:nvSpPr>
        <p:spPr>
          <a:xfrm>
            <a:off x="4873752" y="3392424"/>
            <a:ext cx="3520440"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Study the opponent</a:t>
            </a:r>
            <a:endParaRPr b="0" i="0" sz="1350" u="none" cap="none" strike="noStrike">
              <a:solidFill>
                <a:schemeClr val="dk1"/>
              </a:solidFill>
              <a:latin typeface="Calibri"/>
              <a:ea typeface="Calibri"/>
              <a:cs typeface="Calibri"/>
              <a:sym typeface="Calibri"/>
            </a:endParaRPr>
          </a:p>
        </p:txBody>
      </p:sp>
      <p:sp>
        <p:nvSpPr>
          <p:cNvPr id="510" name="Google Shape;510;p34"/>
          <p:cNvSpPr txBox="1"/>
          <p:nvPr/>
        </p:nvSpPr>
        <p:spPr>
          <a:xfrm>
            <a:off x="4873752" y="3721608"/>
            <a:ext cx="3520440" cy="52120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The same library that develops your wrestlers tells you what's coming at the next dual.</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515" name="Shape 515"/>
        <p:cNvGrpSpPr/>
        <p:nvPr/>
      </p:nvGrpSpPr>
      <p:grpSpPr>
        <a:xfrm>
          <a:off x="0" y="0"/>
          <a:ext cx="0" cy="0"/>
          <a:chOff x="0" y="0"/>
          <a:chExt cx="0" cy="0"/>
        </a:xfrm>
      </p:grpSpPr>
      <p:sp>
        <p:nvSpPr>
          <p:cNvPr id="516" name="Google Shape;516;p35"/>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LOGISTICS</a:t>
            </a:r>
            <a:endParaRPr b="0" i="0" sz="950" u="none" cap="none" strike="noStrike">
              <a:solidFill>
                <a:schemeClr val="dk1"/>
              </a:solidFill>
              <a:latin typeface="Calibri"/>
              <a:ea typeface="Calibri"/>
              <a:cs typeface="Calibri"/>
              <a:sym typeface="Calibri"/>
            </a:endParaRPr>
          </a:p>
        </p:txBody>
      </p:sp>
      <p:sp>
        <p:nvSpPr>
          <p:cNvPr id="517" name="Google Shape;517;p35"/>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Practice planning: be honest about the tool</a:t>
            </a:r>
            <a:endParaRPr b="0" i="0" sz="2500" u="none" cap="none" strike="noStrike">
              <a:solidFill>
                <a:schemeClr val="dk1"/>
              </a:solidFill>
              <a:latin typeface="Calibri"/>
              <a:ea typeface="Calibri"/>
              <a:cs typeface="Calibri"/>
              <a:sym typeface="Calibri"/>
            </a:endParaRPr>
          </a:p>
        </p:txBody>
      </p:sp>
      <p:sp>
        <p:nvSpPr>
          <p:cNvPr id="518" name="Google Shape;518;p35"/>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519" name="Google Shape;519;p35"/>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520" name="Google Shape;520;p35"/>
          <p:cNvSpPr/>
          <p:nvPr/>
        </p:nvSpPr>
        <p:spPr>
          <a:xfrm>
            <a:off x="548640"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35"/>
          <p:cNvSpPr txBox="1"/>
          <p:nvPr/>
        </p:nvSpPr>
        <p:spPr>
          <a:xfrm>
            <a:off x="749808"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WHERE IT HELPS</a:t>
            </a:r>
            <a:endParaRPr b="0" i="0" sz="850" u="none" cap="none" strike="noStrike">
              <a:solidFill>
                <a:schemeClr val="dk1"/>
              </a:solidFill>
              <a:latin typeface="Calibri"/>
              <a:ea typeface="Calibri"/>
              <a:cs typeface="Calibri"/>
              <a:sym typeface="Calibri"/>
            </a:endParaRPr>
          </a:p>
        </p:txBody>
      </p:sp>
      <p:sp>
        <p:nvSpPr>
          <p:cNvPr id="522" name="Google Shape;522;p35"/>
          <p:cNvSpPr txBox="1"/>
          <p:nvPr/>
        </p:nvSpPr>
        <p:spPr>
          <a:xfrm>
            <a:off x="749808"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The first few weeks</a:t>
            </a:r>
            <a:endParaRPr b="0" i="0" sz="1350" u="none" cap="none" strike="noStrike">
              <a:solidFill>
                <a:schemeClr val="dk1"/>
              </a:solidFill>
              <a:latin typeface="Calibri"/>
              <a:ea typeface="Calibri"/>
              <a:cs typeface="Calibri"/>
              <a:sym typeface="Calibri"/>
            </a:endParaRPr>
          </a:p>
        </p:txBody>
      </p:sp>
      <p:sp>
        <p:nvSpPr>
          <p:cNvPr id="523" name="Google Shape;523;p35"/>
          <p:cNvSpPr txBox="1"/>
          <p:nvPr/>
        </p:nvSpPr>
        <p:spPr>
          <a:xfrm>
            <a:off x="749808"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When the season's structure is still forming, writing the plan down forces the decisions you're avoiding.</a:t>
            </a:r>
            <a:endParaRPr b="0" i="0" sz="1000" u="none" cap="none" strike="noStrike">
              <a:solidFill>
                <a:schemeClr val="dk1"/>
              </a:solidFill>
              <a:latin typeface="Calibri"/>
              <a:ea typeface="Calibri"/>
              <a:cs typeface="Calibri"/>
              <a:sym typeface="Calibri"/>
            </a:endParaRPr>
          </a:p>
        </p:txBody>
      </p:sp>
      <p:sp>
        <p:nvSpPr>
          <p:cNvPr id="524" name="Google Shape;524;p35"/>
          <p:cNvSpPr/>
          <p:nvPr/>
        </p:nvSpPr>
        <p:spPr>
          <a:xfrm>
            <a:off x="3297936"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5"/>
          <p:cNvSpPr txBox="1"/>
          <p:nvPr/>
        </p:nvSpPr>
        <p:spPr>
          <a:xfrm>
            <a:off x="3499104"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WHERE IT HELPS</a:t>
            </a:r>
            <a:endParaRPr b="0" i="0" sz="850" u="none" cap="none" strike="noStrike">
              <a:solidFill>
                <a:schemeClr val="dk1"/>
              </a:solidFill>
              <a:latin typeface="Calibri"/>
              <a:ea typeface="Calibri"/>
              <a:cs typeface="Calibri"/>
              <a:sym typeface="Calibri"/>
            </a:endParaRPr>
          </a:p>
        </p:txBody>
      </p:sp>
      <p:sp>
        <p:nvSpPr>
          <p:cNvPr id="526" name="Google Shape;526;p35"/>
          <p:cNvSpPr txBox="1"/>
          <p:nvPr/>
        </p:nvSpPr>
        <p:spPr>
          <a:xfrm>
            <a:off x="3499104"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Handing off the room</a:t>
            </a:r>
            <a:endParaRPr b="0" i="0" sz="1350" u="none" cap="none" strike="noStrike">
              <a:solidFill>
                <a:schemeClr val="dk1"/>
              </a:solidFill>
              <a:latin typeface="Calibri"/>
              <a:ea typeface="Calibri"/>
              <a:cs typeface="Calibri"/>
              <a:sym typeface="Calibri"/>
            </a:endParaRPr>
          </a:p>
        </p:txBody>
      </p:sp>
      <p:sp>
        <p:nvSpPr>
          <p:cNvPr id="527" name="Google Shape;527;p35"/>
          <p:cNvSpPr txBox="1"/>
          <p:nvPr/>
        </p:nvSpPr>
        <p:spPr>
          <a:xfrm>
            <a:off x="3499104"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An assistant can run practice from a written plan. They cannot run it from your memory.</a:t>
            </a:r>
            <a:endParaRPr b="0" i="0" sz="1000" u="none" cap="none" strike="noStrike">
              <a:solidFill>
                <a:schemeClr val="dk1"/>
              </a:solidFill>
              <a:latin typeface="Calibri"/>
              <a:ea typeface="Calibri"/>
              <a:cs typeface="Calibri"/>
              <a:sym typeface="Calibri"/>
            </a:endParaRPr>
          </a:p>
        </p:txBody>
      </p:sp>
      <p:sp>
        <p:nvSpPr>
          <p:cNvPr id="528" name="Google Shape;528;p35"/>
          <p:cNvSpPr/>
          <p:nvPr/>
        </p:nvSpPr>
        <p:spPr>
          <a:xfrm>
            <a:off x="6047232" y="146304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5"/>
          <p:cNvSpPr txBox="1"/>
          <p:nvPr/>
        </p:nvSpPr>
        <p:spPr>
          <a:xfrm>
            <a:off x="6248400" y="16642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WHERE IT DOESN'T</a:t>
            </a:r>
            <a:endParaRPr b="0" i="0" sz="850" u="none" cap="none" strike="noStrike">
              <a:solidFill>
                <a:schemeClr val="dk1"/>
              </a:solidFill>
              <a:latin typeface="Calibri"/>
              <a:ea typeface="Calibri"/>
              <a:cs typeface="Calibri"/>
              <a:sym typeface="Calibri"/>
            </a:endParaRPr>
          </a:p>
        </p:txBody>
      </p:sp>
      <p:sp>
        <p:nvSpPr>
          <p:cNvPr id="530" name="Google Shape;530;p35"/>
          <p:cNvSpPr txBox="1"/>
          <p:nvPr/>
        </p:nvSpPr>
        <p:spPr>
          <a:xfrm>
            <a:off x="6248400" y="18836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Mid-season, veteran staff</a:t>
            </a:r>
            <a:endParaRPr b="0" i="0" sz="1350" u="none" cap="none" strike="noStrike">
              <a:solidFill>
                <a:schemeClr val="dk1"/>
              </a:solidFill>
              <a:latin typeface="Calibri"/>
              <a:ea typeface="Calibri"/>
              <a:cs typeface="Calibri"/>
              <a:sym typeface="Calibri"/>
            </a:endParaRPr>
          </a:p>
        </p:txBody>
      </p:sp>
      <p:sp>
        <p:nvSpPr>
          <p:cNvPr id="531" name="Google Shape;531;p35"/>
          <p:cNvSpPr txBox="1"/>
          <p:nvPr/>
        </p:nvSpPr>
        <p:spPr>
          <a:xfrm>
            <a:off x="6248400" y="2450592"/>
            <a:ext cx="2145792" cy="69494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By January most staffs plan in their heads and in the hallway. Forcing software here </a:t>
            </a:r>
            <a:r>
              <a:rPr lang="en" sz="1000">
                <a:solidFill>
                  <a:srgbClr val="48647F"/>
                </a:solidFill>
                <a:latin typeface="Inter"/>
                <a:ea typeface="Inter"/>
                <a:cs typeface="Inter"/>
                <a:sym typeface="Inter"/>
              </a:rPr>
              <a:t>usually</a:t>
            </a:r>
            <a:r>
              <a:rPr b="0" i="0" lang="en" sz="1000" u="none" cap="none" strike="noStrike">
                <a:solidFill>
                  <a:srgbClr val="48647F"/>
                </a:solidFill>
                <a:latin typeface="Inter"/>
                <a:ea typeface="Inter"/>
                <a:cs typeface="Inter"/>
                <a:sym typeface="Inter"/>
              </a:rPr>
              <a:t> adds friction.</a:t>
            </a:r>
            <a:endParaRPr b="0" i="0" sz="1000" u="none" cap="none" strike="noStrike">
              <a:solidFill>
                <a:schemeClr val="dk1"/>
              </a:solidFill>
              <a:latin typeface="Calibri"/>
              <a:ea typeface="Calibri"/>
              <a:cs typeface="Calibri"/>
              <a:sym typeface="Calibri"/>
            </a:endParaRPr>
          </a:p>
        </p:txBody>
      </p:sp>
      <p:sp>
        <p:nvSpPr>
          <p:cNvPr id="532" name="Google Shape;532;p35"/>
          <p:cNvSpPr/>
          <p:nvPr/>
        </p:nvSpPr>
        <p:spPr>
          <a:xfrm>
            <a:off x="548640" y="3520440"/>
            <a:ext cx="8046720" cy="822960"/>
          </a:xfrm>
          <a:prstGeom prst="roundRect">
            <a:avLst>
              <a:gd fmla="val 6667"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5"/>
          <p:cNvSpPr txBox="1"/>
          <p:nvPr/>
        </p:nvSpPr>
        <p:spPr>
          <a:xfrm>
            <a:off x="822960" y="3721608"/>
            <a:ext cx="7498080" cy="42062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b="0" i="1" lang="en" sz="1250" u="none" cap="none" strike="noStrike">
                <a:solidFill>
                  <a:srgbClr val="FFFFFF"/>
                </a:solidFill>
                <a:latin typeface="Inter"/>
                <a:ea typeface="Inter"/>
                <a:cs typeface="Inter"/>
                <a:sym typeface="Inter"/>
              </a:rPr>
              <a:t>Every tool has a season where it earns its keep. Knowing when to stop using one is part of running a good system.</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538" name="Shape 538"/>
        <p:cNvGrpSpPr/>
        <p:nvPr/>
      </p:nvGrpSpPr>
      <p:grpSpPr>
        <a:xfrm>
          <a:off x="0" y="0"/>
          <a:ext cx="0" cy="0"/>
          <a:chOff x="0" y="0"/>
          <a:chExt cx="0" cy="0"/>
        </a:xfrm>
      </p:grpSpPr>
      <p:sp>
        <p:nvSpPr>
          <p:cNvPr id="539" name="Google Shape;539;p36"/>
          <p:cNvSpPr/>
          <p:nvPr/>
        </p:nvSpPr>
        <p:spPr>
          <a:xfrm>
            <a:off x="377647" y="1429207"/>
            <a:ext cx="652882" cy="652882"/>
          </a:xfrm>
          <a:prstGeom prst="ellipse">
            <a:avLst/>
          </a:prstGeom>
          <a:solidFill>
            <a:srgbClr val="147B63">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6"/>
          <p:cNvSpPr/>
          <p:nvPr/>
        </p:nvSpPr>
        <p:spPr>
          <a:xfrm>
            <a:off x="548640" y="1600200"/>
            <a:ext cx="310896" cy="310896"/>
          </a:xfrm>
          <a:prstGeom prst="ellipse">
            <a:avLst/>
          </a:prstGeom>
          <a:solidFill>
            <a:srgbClr val="3DBD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6"/>
          <p:cNvSpPr txBox="1"/>
          <p:nvPr/>
        </p:nvSpPr>
        <p:spPr>
          <a:xfrm>
            <a:off x="1234440" y="1572768"/>
            <a:ext cx="1097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500"/>
              <a:buFont typeface="Inter"/>
              <a:buNone/>
            </a:pPr>
            <a:r>
              <a:rPr b="1" i="0" lang="en" sz="1500" u="none" cap="none" strike="noStrike">
                <a:solidFill>
                  <a:srgbClr val="3DBD92"/>
                </a:solidFill>
                <a:latin typeface="Inter"/>
                <a:ea typeface="Inter"/>
                <a:cs typeface="Inter"/>
                <a:sym typeface="Inter"/>
              </a:rPr>
              <a:t>03</a:t>
            </a:r>
            <a:endParaRPr b="0" i="0" sz="1500" u="none" cap="none" strike="noStrike">
              <a:solidFill>
                <a:schemeClr val="dk1"/>
              </a:solidFill>
              <a:latin typeface="Calibri"/>
              <a:ea typeface="Calibri"/>
              <a:cs typeface="Calibri"/>
              <a:sym typeface="Calibri"/>
            </a:endParaRPr>
          </a:p>
        </p:txBody>
      </p:sp>
      <p:sp>
        <p:nvSpPr>
          <p:cNvPr id="542" name="Google Shape;542;p36"/>
          <p:cNvSpPr txBox="1"/>
          <p:nvPr/>
        </p:nvSpPr>
        <p:spPr>
          <a:xfrm>
            <a:off x="548640" y="2148840"/>
            <a:ext cx="7863840" cy="77724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200"/>
              <a:buFont typeface="Inter"/>
              <a:buNone/>
            </a:pPr>
            <a:r>
              <a:rPr b="1" i="0" lang="en" sz="3200" u="none" cap="none" strike="noStrike">
                <a:solidFill>
                  <a:srgbClr val="FFFFFF"/>
                </a:solidFill>
                <a:latin typeface="Inter"/>
                <a:ea typeface="Inter"/>
                <a:cs typeface="Inter"/>
                <a:sym typeface="Inter"/>
              </a:rPr>
              <a:t>Booster payments</a:t>
            </a:r>
            <a:endParaRPr b="0" i="0" sz="3200" u="none" cap="none" strike="noStrike">
              <a:solidFill>
                <a:schemeClr val="dk1"/>
              </a:solidFill>
              <a:latin typeface="Calibri"/>
              <a:ea typeface="Calibri"/>
              <a:cs typeface="Calibri"/>
              <a:sym typeface="Calibri"/>
            </a:endParaRPr>
          </a:p>
        </p:txBody>
      </p:sp>
      <p:sp>
        <p:nvSpPr>
          <p:cNvPr id="543" name="Google Shape;543;p36"/>
          <p:cNvSpPr txBox="1"/>
          <p:nvPr/>
        </p:nvSpPr>
        <p:spPr>
          <a:xfrm>
            <a:off x="548640" y="3017520"/>
            <a:ext cx="65836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9AB0"/>
              </a:buClr>
              <a:buSzPts val="1300"/>
              <a:buFont typeface="Inter"/>
              <a:buNone/>
            </a:pPr>
            <a:r>
              <a:rPr b="0" i="0" lang="en" sz="1300" u="none" cap="none" strike="noStrike">
                <a:solidFill>
                  <a:srgbClr val="829AB0"/>
                </a:solidFill>
                <a:latin typeface="Inter"/>
                <a:ea typeface="Inter"/>
                <a:cs typeface="Inter"/>
                <a:sym typeface="Inter"/>
              </a:rPr>
              <a:t>Modernizing your payments stack.</a:t>
            </a:r>
            <a:endParaRPr b="0" i="0" sz="1300" u="none" cap="none" strike="noStrike">
              <a:solidFill>
                <a:schemeClr val="dk1"/>
              </a:solidFill>
              <a:latin typeface="Calibri"/>
              <a:ea typeface="Calibri"/>
              <a:cs typeface="Calibri"/>
              <a:sym typeface="Calibri"/>
            </a:endParaRPr>
          </a:p>
        </p:txBody>
      </p:sp>
      <p:sp>
        <p:nvSpPr>
          <p:cNvPr id="544" name="Google Shape;544;p36"/>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545" name="Google Shape;545;p36"/>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550" name="Shape 550"/>
        <p:cNvGrpSpPr/>
        <p:nvPr/>
      </p:nvGrpSpPr>
      <p:grpSpPr>
        <a:xfrm>
          <a:off x="0" y="0"/>
          <a:ext cx="0" cy="0"/>
          <a:chOff x="0" y="0"/>
          <a:chExt cx="0" cy="0"/>
        </a:xfrm>
      </p:grpSpPr>
      <p:pic>
        <p:nvPicPr>
          <p:cNvPr id="551" name="Google Shape;551;p37"/>
          <p:cNvPicPr preferRelativeResize="0"/>
          <p:nvPr/>
        </p:nvPicPr>
        <p:blipFill>
          <a:blip r:embed="rId3">
            <a:alphaModFix/>
          </a:blip>
          <a:stretch>
            <a:fillRect/>
          </a:stretch>
        </p:blipFill>
        <p:spPr>
          <a:xfrm>
            <a:off x="6734550" y="2676425"/>
            <a:ext cx="1860900" cy="1868020"/>
          </a:xfrm>
          <a:prstGeom prst="rect">
            <a:avLst/>
          </a:prstGeom>
          <a:noFill/>
          <a:ln>
            <a:noFill/>
          </a:ln>
        </p:spPr>
      </p:pic>
      <p:sp>
        <p:nvSpPr>
          <p:cNvPr id="552" name="Google Shape;552;p37"/>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PAYMENTS</a:t>
            </a:r>
            <a:endParaRPr b="0" i="0" sz="950" u="none" cap="none" strike="noStrike">
              <a:solidFill>
                <a:schemeClr val="dk1"/>
              </a:solidFill>
              <a:latin typeface="Calibri"/>
              <a:ea typeface="Calibri"/>
              <a:cs typeface="Calibri"/>
              <a:sym typeface="Calibri"/>
            </a:endParaRPr>
          </a:p>
        </p:txBody>
      </p:sp>
      <p:sp>
        <p:nvSpPr>
          <p:cNvPr id="553" name="Google Shape;553;p37"/>
          <p:cNvSpPr txBox="1"/>
          <p:nvPr/>
        </p:nvSpPr>
        <p:spPr>
          <a:xfrm>
            <a:off x="548640" y="530352"/>
            <a:ext cx="8046600" cy="5670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What you can run through one system</a:t>
            </a:r>
            <a:endParaRPr b="0" i="0" sz="2500" u="none" cap="none" strike="noStrike">
              <a:solidFill>
                <a:schemeClr val="dk1"/>
              </a:solidFill>
              <a:latin typeface="Calibri"/>
              <a:ea typeface="Calibri"/>
              <a:cs typeface="Calibri"/>
              <a:sym typeface="Calibri"/>
            </a:endParaRPr>
          </a:p>
        </p:txBody>
      </p:sp>
      <p:sp>
        <p:nvSpPr>
          <p:cNvPr id="554" name="Google Shape;554;p37"/>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555" name="Google Shape;555;p37"/>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556" name="Google Shape;556;p37"/>
          <p:cNvSpPr/>
          <p:nvPr/>
        </p:nvSpPr>
        <p:spPr>
          <a:xfrm>
            <a:off x="548640" y="1417320"/>
            <a:ext cx="1860804" cy="1600200"/>
          </a:xfrm>
          <a:prstGeom prst="roundRect">
            <a:avLst>
              <a:gd fmla="val 3429"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7"/>
          <p:cNvSpPr txBox="1"/>
          <p:nvPr/>
        </p:nvSpPr>
        <p:spPr>
          <a:xfrm>
            <a:off x="749808"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RECURRING</a:t>
            </a:r>
            <a:endParaRPr b="0" i="0" sz="850" u="none" cap="none" strike="noStrike">
              <a:solidFill>
                <a:schemeClr val="dk1"/>
              </a:solidFill>
              <a:latin typeface="Calibri"/>
              <a:ea typeface="Calibri"/>
              <a:cs typeface="Calibri"/>
              <a:sym typeface="Calibri"/>
            </a:endParaRPr>
          </a:p>
        </p:txBody>
      </p:sp>
      <p:sp>
        <p:nvSpPr>
          <p:cNvPr id="558" name="Google Shape;558;p37"/>
          <p:cNvSpPr txBox="1"/>
          <p:nvPr/>
        </p:nvSpPr>
        <p:spPr>
          <a:xfrm>
            <a:off x="749808" y="1837944"/>
            <a:ext cx="1458468"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Fundraisers</a:t>
            </a:r>
            <a:endParaRPr b="0" i="0" sz="1300" u="none" cap="none" strike="noStrike">
              <a:solidFill>
                <a:schemeClr val="dk1"/>
              </a:solidFill>
              <a:latin typeface="Calibri"/>
              <a:ea typeface="Calibri"/>
              <a:cs typeface="Calibri"/>
              <a:sym typeface="Calibri"/>
            </a:endParaRPr>
          </a:p>
        </p:txBody>
      </p:sp>
      <p:sp>
        <p:nvSpPr>
          <p:cNvPr id="559" name="Google Shape;559;p37"/>
          <p:cNvSpPr txBox="1"/>
          <p:nvPr/>
        </p:nvSpPr>
        <p:spPr>
          <a:xfrm>
            <a:off x="749808" y="2167128"/>
            <a:ext cx="1458468" cy="7040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Team-wide campaigns with a page you can send anywhere.</a:t>
            </a:r>
            <a:endParaRPr b="0" i="0" sz="1000" u="none" cap="none" strike="noStrike">
              <a:solidFill>
                <a:schemeClr val="dk1"/>
              </a:solidFill>
              <a:latin typeface="Calibri"/>
              <a:ea typeface="Calibri"/>
              <a:cs typeface="Calibri"/>
              <a:sym typeface="Calibri"/>
            </a:endParaRPr>
          </a:p>
        </p:txBody>
      </p:sp>
      <p:sp>
        <p:nvSpPr>
          <p:cNvPr id="560" name="Google Shape;560;p37"/>
          <p:cNvSpPr/>
          <p:nvPr/>
        </p:nvSpPr>
        <p:spPr>
          <a:xfrm>
            <a:off x="2610612" y="1417320"/>
            <a:ext cx="1860804" cy="1600200"/>
          </a:xfrm>
          <a:prstGeom prst="roundRect">
            <a:avLst>
              <a:gd fmla="val 3429"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7"/>
          <p:cNvSpPr txBox="1"/>
          <p:nvPr/>
        </p:nvSpPr>
        <p:spPr>
          <a:xfrm>
            <a:off x="2811780"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EVENTS</a:t>
            </a:r>
            <a:endParaRPr b="0" i="0" sz="850" u="none" cap="none" strike="noStrike">
              <a:solidFill>
                <a:schemeClr val="dk1"/>
              </a:solidFill>
              <a:latin typeface="Calibri"/>
              <a:ea typeface="Calibri"/>
              <a:cs typeface="Calibri"/>
              <a:sym typeface="Calibri"/>
            </a:endParaRPr>
          </a:p>
        </p:txBody>
      </p:sp>
      <p:sp>
        <p:nvSpPr>
          <p:cNvPr id="562" name="Google Shape;562;p37"/>
          <p:cNvSpPr txBox="1"/>
          <p:nvPr/>
        </p:nvSpPr>
        <p:spPr>
          <a:xfrm>
            <a:off x="2811780" y="1837944"/>
            <a:ext cx="1458468"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Ticketed events</a:t>
            </a:r>
            <a:endParaRPr b="0" i="0" sz="1300" u="none" cap="none" strike="noStrike">
              <a:solidFill>
                <a:schemeClr val="dk1"/>
              </a:solidFill>
              <a:latin typeface="Calibri"/>
              <a:ea typeface="Calibri"/>
              <a:cs typeface="Calibri"/>
              <a:sym typeface="Calibri"/>
            </a:endParaRPr>
          </a:p>
        </p:txBody>
      </p:sp>
      <p:sp>
        <p:nvSpPr>
          <p:cNvPr id="563" name="Google Shape;563;p37"/>
          <p:cNvSpPr txBox="1"/>
          <p:nvPr/>
        </p:nvSpPr>
        <p:spPr>
          <a:xfrm>
            <a:off x="2811780" y="2167128"/>
            <a:ext cx="1458468" cy="7040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Team BBQ, banquet, alumni duals — collect before, not at the door.</a:t>
            </a:r>
            <a:endParaRPr b="0" i="0" sz="1000" u="none" cap="none" strike="noStrike">
              <a:solidFill>
                <a:schemeClr val="dk1"/>
              </a:solidFill>
              <a:latin typeface="Calibri"/>
              <a:ea typeface="Calibri"/>
              <a:cs typeface="Calibri"/>
              <a:sym typeface="Calibri"/>
            </a:endParaRPr>
          </a:p>
        </p:txBody>
      </p:sp>
      <p:sp>
        <p:nvSpPr>
          <p:cNvPr id="564" name="Google Shape;564;p37"/>
          <p:cNvSpPr/>
          <p:nvPr/>
        </p:nvSpPr>
        <p:spPr>
          <a:xfrm>
            <a:off x="4672584" y="1417320"/>
            <a:ext cx="1860804" cy="1600200"/>
          </a:xfrm>
          <a:prstGeom prst="roundRect">
            <a:avLst>
              <a:gd fmla="val 3429"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7"/>
          <p:cNvSpPr txBox="1"/>
          <p:nvPr/>
        </p:nvSpPr>
        <p:spPr>
          <a:xfrm>
            <a:off x="4873752" y="1618488"/>
            <a:ext cx="1458468"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MERCH</a:t>
            </a:r>
            <a:endParaRPr b="0" i="0" sz="850" u="none" cap="none" strike="noStrike">
              <a:solidFill>
                <a:schemeClr val="dk1"/>
              </a:solidFill>
              <a:latin typeface="Calibri"/>
              <a:ea typeface="Calibri"/>
              <a:cs typeface="Calibri"/>
              <a:sym typeface="Calibri"/>
            </a:endParaRPr>
          </a:p>
        </p:txBody>
      </p:sp>
      <p:sp>
        <p:nvSpPr>
          <p:cNvPr id="566" name="Google Shape;566;p37"/>
          <p:cNvSpPr txBox="1"/>
          <p:nvPr/>
        </p:nvSpPr>
        <p:spPr>
          <a:xfrm>
            <a:off x="4873752" y="1837944"/>
            <a:ext cx="1458468"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Spirit stores</a:t>
            </a:r>
            <a:endParaRPr b="0" i="0" sz="1300" u="none" cap="none" strike="noStrike">
              <a:solidFill>
                <a:schemeClr val="dk1"/>
              </a:solidFill>
              <a:latin typeface="Calibri"/>
              <a:ea typeface="Calibri"/>
              <a:cs typeface="Calibri"/>
              <a:sym typeface="Calibri"/>
            </a:endParaRPr>
          </a:p>
        </p:txBody>
      </p:sp>
      <p:sp>
        <p:nvSpPr>
          <p:cNvPr id="567" name="Google Shape;567;p37"/>
          <p:cNvSpPr txBox="1"/>
          <p:nvPr/>
        </p:nvSpPr>
        <p:spPr>
          <a:xfrm>
            <a:off x="4873752" y="2167128"/>
            <a:ext cx="1458468" cy="7040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Shirts and gear without a parent fronting the money.</a:t>
            </a:r>
            <a:endParaRPr b="0" i="0" sz="1000" u="none" cap="none" strike="noStrike">
              <a:solidFill>
                <a:schemeClr val="dk1"/>
              </a:solidFill>
              <a:latin typeface="Calibri"/>
              <a:ea typeface="Calibri"/>
              <a:cs typeface="Calibri"/>
              <a:sym typeface="Calibri"/>
            </a:endParaRPr>
          </a:p>
        </p:txBody>
      </p:sp>
      <p:sp>
        <p:nvSpPr>
          <p:cNvPr id="568" name="Google Shape;568;p37"/>
          <p:cNvSpPr/>
          <p:nvPr/>
        </p:nvSpPr>
        <p:spPr>
          <a:xfrm>
            <a:off x="6734556" y="988938"/>
            <a:ext cx="1860900" cy="1600200"/>
          </a:xfrm>
          <a:prstGeom prst="roundRect">
            <a:avLst>
              <a:gd fmla="val 3429"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7"/>
          <p:cNvSpPr txBox="1"/>
          <p:nvPr/>
        </p:nvSpPr>
        <p:spPr>
          <a:xfrm>
            <a:off x="6935724" y="1190106"/>
            <a:ext cx="1458600" cy="18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GIVING</a:t>
            </a:r>
            <a:endParaRPr b="0" i="0" sz="850" u="none" cap="none" strike="noStrike">
              <a:solidFill>
                <a:schemeClr val="dk1"/>
              </a:solidFill>
              <a:latin typeface="Calibri"/>
              <a:ea typeface="Calibri"/>
              <a:cs typeface="Calibri"/>
              <a:sym typeface="Calibri"/>
            </a:endParaRPr>
          </a:p>
        </p:txBody>
      </p:sp>
      <p:sp>
        <p:nvSpPr>
          <p:cNvPr id="570" name="Google Shape;570;p37"/>
          <p:cNvSpPr txBox="1"/>
          <p:nvPr/>
        </p:nvSpPr>
        <p:spPr>
          <a:xfrm>
            <a:off x="6935724" y="1409562"/>
            <a:ext cx="1458600" cy="292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00"/>
              <a:buFont typeface="Inter"/>
              <a:buNone/>
            </a:pPr>
            <a:r>
              <a:rPr b="1" i="0" lang="en" sz="1300" u="none" cap="none" strike="noStrike">
                <a:solidFill>
                  <a:srgbClr val="102A42"/>
                </a:solidFill>
                <a:latin typeface="Inter"/>
                <a:ea typeface="Inter"/>
                <a:cs typeface="Inter"/>
                <a:sym typeface="Inter"/>
              </a:rPr>
              <a:t>Donation pages</a:t>
            </a:r>
            <a:endParaRPr b="0" i="0" sz="1300" u="none" cap="none" strike="noStrike">
              <a:solidFill>
                <a:schemeClr val="dk1"/>
              </a:solidFill>
              <a:latin typeface="Calibri"/>
              <a:ea typeface="Calibri"/>
              <a:cs typeface="Calibri"/>
              <a:sym typeface="Calibri"/>
            </a:endParaRPr>
          </a:p>
        </p:txBody>
      </p:sp>
      <p:sp>
        <p:nvSpPr>
          <p:cNvPr id="571" name="Google Shape;571;p37"/>
          <p:cNvSpPr txBox="1"/>
          <p:nvPr/>
        </p:nvSpPr>
        <p:spPr>
          <a:xfrm>
            <a:off x="6935724" y="1738746"/>
            <a:ext cx="1458600" cy="704100"/>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 standing link for alumni and local businesses, live year-round.</a:t>
            </a:r>
            <a:endParaRPr b="0" i="0" sz="1000" u="none" cap="none" strike="noStrike">
              <a:solidFill>
                <a:schemeClr val="dk1"/>
              </a:solidFill>
              <a:latin typeface="Calibri"/>
              <a:ea typeface="Calibri"/>
              <a:cs typeface="Calibri"/>
              <a:sym typeface="Calibri"/>
            </a:endParaRPr>
          </a:p>
        </p:txBody>
      </p:sp>
      <p:sp>
        <p:nvSpPr>
          <p:cNvPr id="572" name="Google Shape;572;p37"/>
          <p:cNvSpPr/>
          <p:nvPr/>
        </p:nvSpPr>
        <p:spPr>
          <a:xfrm>
            <a:off x="548650" y="3127250"/>
            <a:ext cx="5984700" cy="1417200"/>
          </a:xfrm>
          <a:prstGeom prst="roundRect">
            <a:avLst>
              <a:gd fmla="val 3871"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7"/>
          <p:cNvSpPr txBox="1"/>
          <p:nvPr/>
        </p:nvSpPr>
        <p:spPr>
          <a:xfrm>
            <a:off x="822951" y="3328425"/>
            <a:ext cx="5509200" cy="10149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00"/>
              <a:buFont typeface="Inter"/>
              <a:buNone/>
            </a:pPr>
            <a:r>
              <a:rPr lang="en" sz="1200">
                <a:solidFill>
                  <a:srgbClr val="FFFFFF"/>
                </a:solidFill>
                <a:latin typeface="Inter"/>
                <a:ea typeface="Inter"/>
                <a:cs typeface="Inter"/>
                <a:sym typeface="Inter"/>
              </a:rPr>
              <a:t>Booster accounts give you a source of funds you have more control over. Work with your AD to ensure this process is running smoothly and you can collect funds online.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578" name="Shape 578"/>
        <p:cNvGrpSpPr/>
        <p:nvPr/>
      </p:nvGrpSpPr>
      <p:grpSpPr>
        <a:xfrm>
          <a:off x="0" y="0"/>
          <a:ext cx="0" cy="0"/>
          <a:chOff x="0" y="0"/>
          <a:chExt cx="0" cy="0"/>
        </a:xfrm>
      </p:grpSpPr>
      <p:sp>
        <p:nvSpPr>
          <p:cNvPr id="579" name="Google Shape;579;p38"/>
          <p:cNvSpPr/>
          <p:nvPr/>
        </p:nvSpPr>
        <p:spPr>
          <a:xfrm>
            <a:off x="377647" y="1429207"/>
            <a:ext cx="652882" cy="652882"/>
          </a:xfrm>
          <a:prstGeom prst="ellipse">
            <a:avLst/>
          </a:prstGeom>
          <a:solidFill>
            <a:srgbClr val="147B63">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8"/>
          <p:cNvSpPr/>
          <p:nvPr/>
        </p:nvSpPr>
        <p:spPr>
          <a:xfrm>
            <a:off x="548640" y="1600200"/>
            <a:ext cx="310896" cy="310896"/>
          </a:xfrm>
          <a:prstGeom prst="ellipse">
            <a:avLst/>
          </a:prstGeom>
          <a:solidFill>
            <a:srgbClr val="3DBD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8"/>
          <p:cNvSpPr txBox="1"/>
          <p:nvPr/>
        </p:nvSpPr>
        <p:spPr>
          <a:xfrm>
            <a:off x="1234440" y="1572768"/>
            <a:ext cx="1097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500"/>
              <a:buFont typeface="Inter"/>
              <a:buNone/>
            </a:pPr>
            <a:r>
              <a:rPr b="1" i="0" lang="en" sz="1500" u="none" cap="none" strike="noStrike">
                <a:solidFill>
                  <a:srgbClr val="3DBD92"/>
                </a:solidFill>
                <a:latin typeface="Inter"/>
                <a:ea typeface="Inter"/>
                <a:cs typeface="Inter"/>
                <a:sym typeface="Inter"/>
              </a:rPr>
              <a:t>04</a:t>
            </a:r>
            <a:endParaRPr b="0" i="0" sz="1500" u="none" cap="none" strike="noStrike">
              <a:solidFill>
                <a:schemeClr val="dk1"/>
              </a:solidFill>
              <a:latin typeface="Calibri"/>
              <a:ea typeface="Calibri"/>
              <a:cs typeface="Calibri"/>
              <a:sym typeface="Calibri"/>
            </a:endParaRPr>
          </a:p>
        </p:txBody>
      </p:sp>
      <p:sp>
        <p:nvSpPr>
          <p:cNvPr id="582" name="Google Shape;582;p38"/>
          <p:cNvSpPr txBox="1"/>
          <p:nvPr/>
        </p:nvSpPr>
        <p:spPr>
          <a:xfrm>
            <a:off x="548640" y="2148840"/>
            <a:ext cx="7863840" cy="77724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200"/>
              <a:buFont typeface="Inter"/>
              <a:buNone/>
            </a:pPr>
            <a:r>
              <a:rPr b="1" i="0" lang="en" sz="3200" u="none" cap="none" strike="noStrike">
                <a:solidFill>
                  <a:srgbClr val="FFFFFF"/>
                </a:solidFill>
                <a:latin typeface="Inter"/>
                <a:ea typeface="Inter"/>
                <a:cs typeface="Inter"/>
                <a:sym typeface="Inter"/>
              </a:rPr>
              <a:t>AI — is the future now?</a:t>
            </a:r>
            <a:endParaRPr b="0" i="0" sz="3200" u="none" cap="none" strike="noStrike">
              <a:solidFill>
                <a:schemeClr val="dk1"/>
              </a:solidFill>
              <a:latin typeface="Calibri"/>
              <a:ea typeface="Calibri"/>
              <a:cs typeface="Calibri"/>
              <a:sym typeface="Calibri"/>
            </a:endParaRPr>
          </a:p>
        </p:txBody>
      </p:sp>
      <p:sp>
        <p:nvSpPr>
          <p:cNvPr id="583" name="Google Shape;583;p38"/>
          <p:cNvSpPr txBox="1"/>
          <p:nvPr/>
        </p:nvSpPr>
        <p:spPr>
          <a:xfrm>
            <a:off x="548640" y="3017520"/>
            <a:ext cx="658368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9AB0"/>
              </a:buClr>
              <a:buSzPts val="1300"/>
              <a:buFont typeface="Inter"/>
              <a:buNone/>
            </a:pPr>
            <a:r>
              <a:rPr b="0" i="0" lang="en" sz="1300" u="none" cap="none" strike="noStrike">
                <a:solidFill>
                  <a:srgbClr val="829AB0"/>
                </a:solidFill>
                <a:latin typeface="Inter"/>
                <a:ea typeface="Inter"/>
                <a:cs typeface="Inter"/>
                <a:sym typeface="Inter"/>
              </a:rPr>
              <a:t>How to think about it, and how not to.</a:t>
            </a:r>
            <a:endParaRPr b="0" i="0" sz="1300" u="none" cap="none" strike="noStrike">
              <a:solidFill>
                <a:schemeClr val="dk1"/>
              </a:solidFill>
              <a:latin typeface="Calibri"/>
              <a:ea typeface="Calibri"/>
              <a:cs typeface="Calibri"/>
              <a:sym typeface="Calibri"/>
            </a:endParaRPr>
          </a:p>
        </p:txBody>
      </p:sp>
      <p:sp>
        <p:nvSpPr>
          <p:cNvPr id="584" name="Google Shape;584;p38"/>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585" name="Google Shape;585;p38"/>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590" name="Shape 590"/>
        <p:cNvGrpSpPr/>
        <p:nvPr/>
      </p:nvGrpSpPr>
      <p:grpSpPr>
        <a:xfrm>
          <a:off x="0" y="0"/>
          <a:ext cx="0" cy="0"/>
          <a:chOff x="0" y="0"/>
          <a:chExt cx="0" cy="0"/>
        </a:xfrm>
      </p:grpSpPr>
      <p:sp>
        <p:nvSpPr>
          <p:cNvPr id="591" name="Google Shape;591;p39"/>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AI</a:t>
            </a:r>
            <a:endParaRPr b="0" i="0" sz="950" u="none" cap="none" strike="noStrike">
              <a:solidFill>
                <a:schemeClr val="dk1"/>
              </a:solidFill>
              <a:latin typeface="Calibri"/>
              <a:ea typeface="Calibri"/>
              <a:cs typeface="Calibri"/>
              <a:sym typeface="Calibri"/>
            </a:endParaRPr>
          </a:p>
        </p:txBody>
      </p:sp>
      <p:sp>
        <p:nvSpPr>
          <p:cNvPr id="592" name="Google Shape;592;p39"/>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How to think about AI</a:t>
            </a:r>
            <a:endParaRPr b="0" i="0" sz="2500" u="none" cap="none" strike="noStrike">
              <a:solidFill>
                <a:schemeClr val="dk1"/>
              </a:solidFill>
              <a:latin typeface="Calibri"/>
              <a:ea typeface="Calibri"/>
              <a:cs typeface="Calibri"/>
              <a:sym typeface="Calibri"/>
            </a:endParaRPr>
          </a:p>
        </p:txBody>
      </p:sp>
      <p:sp>
        <p:nvSpPr>
          <p:cNvPr id="593" name="Google Shape;593;p39"/>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594" name="Google Shape;594;p39"/>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595" name="Google Shape;595;p39"/>
          <p:cNvSpPr/>
          <p:nvPr/>
        </p:nvSpPr>
        <p:spPr>
          <a:xfrm>
            <a:off x="538124" y="14525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9"/>
          <p:cNvSpPr/>
          <p:nvPr/>
        </p:nvSpPr>
        <p:spPr>
          <a:xfrm>
            <a:off x="603504" y="15179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9"/>
          <p:cNvSpPr txBox="1"/>
          <p:nvPr/>
        </p:nvSpPr>
        <p:spPr>
          <a:xfrm>
            <a:off x="932688" y="141732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A thinking partner where you already have expertise</a:t>
            </a:r>
            <a:endParaRPr b="0" i="0" sz="1250" u="none" cap="none" strike="noStrike">
              <a:solidFill>
                <a:schemeClr val="dk1"/>
              </a:solidFill>
              <a:latin typeface="Calibri"/>
              <a:ea typeface="Calibri"/>
              <a:cs typeface="Calibri"/>
              <a:sym typeface="Calibri"/>
            </a:endParaRPr>
          </a:p>
        </p:txBody>
      </p:sp>
      <p:sp>
        <p:nvSpPr>
          <p:cNvPr id="598" name="Google Shape;598;p39"/>
          <p:cNvSpPr txBox="1"/>
          <p:nvPr/>
        </p:nvSpPr>
        <p:spPr>
          <a:xfrm>
            <a:off x="932688" y="168249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It's useful when you can tell whether the answer is any good. That's the whole test.</a:t>
            </a:r>
            <a:endParaRPr b="0" i="0" sz="1000" u="none" cap="none" strike="noStrike">
              <a:solidFill>
                <a:schemeClr val="dk1"/>
              </a:solidFill>
              <a:latin typeface="Calibri"/>
              <a:ea typeface="Calibri"/>
              <a:cs typeface="Calibri"/>
              <a:sym typeface="Calibri"/>
            </a:endParaRPr>
          </a:p>
        </p:txBody>
      </p:sp>
      <p:sp>
        <p:nvSpPr>
          <p:cNvPr id="599" name="Google Shape;599;p39"/>
          <p:cNvSpPr/>
          <p:nvPr/>
        </p:nvSpPr>
        <p:spPr>
          <a:xfrm>
            <a:off x="538124" y="204688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9"/>
          <p:cNvSpPr/>
          <p:nvPr/>
        </p:nvSpPr>
        <p:spPr>
          <a:xfrm>
            <a:off x="603504" y="211226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9"/>
          <p:cNvSpPr txBox="1"/>
          <p:nvPr/>
        </p:nvSpPr>
        <p:spPr>
          <a:xfrm>
            <a:off x="932688" y="201168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It's software you use as leverage — not a genie</a:t>
            </a:r>
            <a:endParaRPr b="0" i="0" sz="1250" u="none" cap="none" strike="noStrike">
              <a:solidFill>
                <a:schemeClr val="dk1"/>
              </a:solidFill>
              <a:latin typeface="Calibri"/>
              <a:ea typeface="Calibri"/>
              <a:cs typeface="Calibri"/>
              <a:sym typeface="Calibri"/>
            </a:endParaRPr>
          </a:p>
        </p:txBody>
      </p:sp>
      <p:sp>
        <p:nvSpPr>
          <p:cNvPr id="602" name="Google Shape;602;p39"/>
          <p:cNvSpPr txBox="1"/>
          <p:nvPr/>
        </p:nvSpPr>
        <p:spPr>
          <a:xfrm>
            <a:off x="932688" y="227685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Even when it feels like one. Leverage multiplies your judgment; it doesn't supply it.</a:t>
            </a:r>
            <a:endParaRPr b="0" i="0" sz="1000" u="none" cap="none" strike="noStrike">
              <a:solidFill>
                <a:schemeClr val="dk1"/>
              </a:solidFill>
              <a:latin typeface="Calibri"/>
              <a:ea typeface="Calibri"/>
              <a:cs typeface="Calibri"/>
              <a:sym typeface="Calibri"/>
            </a:endParaRPr>
          </a:p>
        </p:txBody>
      </p:sp>
      <p:sp>
        <p:nvSpPr>
          <p:cNvPr id="603" name="Google Shape;603;p39"/>
          <p:cNvSpPr/>
          <p:nvPr/>
        </p:nvSpPr>
        <p:spPr>
          <a:xfrm>
            <a:off x="538124" y="264124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9"/>
          <p:cNvSpPr/>
          <p:nvPr/>
        </p:nvSpPr>
        <p:spPr>
          <a:xfrm>
            <a:off x="603504" y="270662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9"/>
          <p:cNvSpPr txBox="1"/>
          <p:nvPr/>
        </p:nvSpPr>
        <p:spPr>
          <a:xfrm>
            <a:off x="932688" y="260604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Wrestling is a human thing</a:t>
            </a:r>
            <a:endParaRPr b="0" i="0" sz="1250" u="none" cap="none" strike="noStrike">
              <a:solidFill>
                <a:schemeClr val="dk1"/>
              </a:solidFill>
              <a:latin typeface="Calibri"/>
              <a:ea typeface="Calibri"/>
              <a:cs typeface="Calibri"/>
              <a:sym typeface="Calibri"/>
            </a:endParaRPr>
          </a:p>
        </p:txBody>
      </p:sp>
      <p:sp>
        <p:nvSpPr>
          <p:cNvPr id="606" name="Google Shape;606;p39"/>
          <p:cNvSpPr txBox="1"/>
          <p:nvPr/>
        </p:nvSpPr>
        <p:spPr>
          <a:xfrm>
            <a:off x="932688" y="287121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Remove the unnecessary drudge work of running a team. Do not remove the parts that make it worth doing.</a:t>
            </a:r>
            <a:endParaRPr b="0" i="0" sz="1000" u="none" cap="none" strike="noStrike">
              <a:solidFill>
                <a:schemeClr val="dk1"/>
              </a:solidFill>
              <a:latin typeface="Calibri"/>
              <a:ea typeface="Calibri"/>
              <a:cs typeface="Calibri"/>
              <a:sym typeface="Calibri"/>
            </a:endParaRPr>
          </a:p>
        </p:txBody>
      </p:sp>
      <p:sp>
        <p:nvSpPr>
          <p:cNvPr id="607" name="Google Shape;607;p39"/>
          <p:cNvSpPr/>
          <p:nvPr/>
        </p:nvSpPr>
        <p:spPr>
          <a:xfrm>
            <a:off x="538124" y="323560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9"/>
          <p:cNvSpPr/>
          <p:nvPr/>
        </p:nvSpPr>
        <p:spPr>
          <a:xfrm>
            <a:off x="603504" y="330098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9"/>
          <p:cNvSpPr txBox="1"/>
          <p:nvPr/>
        </p:nvSpPr>
        <p:spPr>
          <a:xfrm>
            <a:off x="932688" y="320040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Read the room in your community</a:t>
            </a:r>
            <a:endParaRPr b="0" i="0" sz="1250" u="none" cap="none" strike="noStrike">
              <a:solidFill>
                <a:schemeClr val="dk1"/>
              </a:solidFill>
              <a:latin typeface="Calibri"/>
              <a:ea typeface="Calibri"/>
              <a:cs typeface="Calibri"/>
              <a:sym typeface="Calibri"/>
            </a:endParaRPr>
          </a:p>
        </p:txBody>
      </p:sp>
      <p:sp>
        <p:nvSpPr>
          <p:cNvPr id="610" name="Google Shape;610;p39"/>
          <p:cNvSpPr txBox="1"/>
          <p:nvPr/>
        </p:nvSpPr>
        <p:spPr>
          <a:xfrm>
            <a:off x="932688" y="346557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Some parents and ADs have strong feelings. Know where yours sit before you lean in.</a:t>
            </a:r>
            <a:endParaRPr b="0" i="0" sz="1000" u="none" cap="none" strike="noStrike">
              <a:solidFill>
                <a:schemeClr val="dk1"/>
              </a:solidFill>
              <a:latin typeface="Calibri"/>
              <a:ea typeface="Calibri"/>
              <a:cs typeface="Calibri"/>
              <a:sym typeface="Calibri"/>
            </a:endParaRPr>
          </a:p>
        </p:txBody>
      </p:sp>
      <p:sp>
        <p:nvSpPr>
          <p:cNvPr id="611" name="Google Shape;611;p39"/>
          <p:cNvSpPr/>
          <p:nvPr/>
        </p:nvSpPr>
        <p:spPr>
          <a:xfrm>
            <a:off x="538124" y="382996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9"/>
          <p:cNvSpPr/>
          <p:nvPr/>
        </p:nvSpPr>
        <p:spPr>
          <a:xfrm>
            <a:off x="603504" y="389534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9"/>
          <p:cNvSpPr txBox="1"/>
          <p:nvPr/>
        </p:nvSpPr>
        <p:spPr>
          <a:xfrm>
            <a:off x="932688" y="3794760"/>
            <a:ext cx="766267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250"/>
              <a:buFont typeface="Inter"/>
              <a:buNone/>
            </a:pPr>
            <a:r>
              <a:rPr b="1" i="0" lang="en" sz="1250" u="none" cap="none" strike="noStrike">
                <a:solidFill>
                  <a:srgbClr val="102A42"/>
                </a:solidFill>
                <a:latin typeface="Inter"/>
                <a:ea typeface="Inter"/>
                <a:cs typeface="Inter"/>
                <a:sym typeface="Inter"/>
              </a:rPr>
              <a:t>Role model the effort</a:t>
            </a:r>
            <a:endParaRPr b="0" i="0" sz="1250" u="none" cap="none" strike="noStrike">
              <a:solidFill>
                <a:schemeClr val="dk1"/>
              </a:solidFill>
              <a:latin typeface="Calibri"/>
              <a:ea typeface="Calibri"/>
              <a:cs typeface="Calibri"/>
              <a:sym typeface="Calibri"/>
            </a:endParaRPr>
          </a:p>
        </p:txBody>
      </p:sp>
      <p:sp>
        <p:nvSpPr>
          <p:cNvPr id="614" name="Google Shape;614;p39"/>
          <p:cNvSpPr txBox="1"/>
          <p:nvPr/>
        </p:nvSpPr>
        <p:spPr>
          <a:xfrm>
            <a:off x="932688" y="4059936"/>
            <a:ext cx="7662672" cy="201168"/>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If you can't be bothered to put the work in, your wrestlers won't either.</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619" name="Shape 619"/>
        <p:cNvGrpSpPr/>
        <p:nvPr/>
      </p:nvGrpSpPr>
      <p:grpSpPr>
        <a:xfrm>
          <a:off x="0" y="0"/>
          <a:ext cx="0" cy="0"/>
          <a:chOff x="0" y="0"/>
          <a:chExt cx="0" cy="0"/>
        </a:xfrm>
      </p:grpSpPr>
      <p:sp>
        <p:nvSpPr>
          <p:cNvPr id="620" name="Google Shape;620;p40"/>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AI</a:t>
            </a:r>
            <a:endParaRPr b="0" i="0" sz="950" u="none" cap="none" strike="noStrike">
              <a:solidFill>
                <a:schemeClr val="dk1"/>
              </a:solidFill>
              <a:latin typeface="Calibri"/>
              <a:ea typeface="Calibri"/>
              <a:cs typeface="Calibri"/>
              <a:sym typeface="Calibri"/>
            </a:endParaRPr>
          </a:p>
        </p:txBody>
      </p:sp>
      <p:sp>
        <p:nvSpPr>
          <p:cNvPr id="621" name="Google Shape;621;p40"/>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Common mistakes</a:t>
            </a:r>
            <a:endParaRPr b="0" i="0" sz="2500" u="none" cap="none" strike="noStrike">
              <a:solidFill>
                <a:schemeClr val="dk1"/>
              </a:solidFill>
              <a:latin typeface="Calibri"/>
              <a:ea typeface="Calibri"/>
              <a:cs typeface="Calibri"/>
              <a:sym typeface="Calibri"/>
            </a:endParaRPr>
          </a:p>
        </p:txBody>
      </p:sp>
      <p:sp>
        <p:nvSpPr>
          <p:cNvPr id="622" name="Google Shape;622;p40"/>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623" name="Google Shape;623;p40"/>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624" name="Google Shape;624;p40"/>
          <p:cNvSpPr/>
          <p:nvPr/>
        </p:nvSpPr>
        <p:spPr>
          <a:xfrm>
            <a:off x="548640" y="141732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0"/>
          <p:cNvSpPr txBox="1"/>
          <p:nvPr/>
        </p:nvSpPr>
        <p:spPr>
          <a:xfrm>
            <a:off x="749808" y="161848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MISTAKE</a:t>
            </a:r>
            <a:endParaRPr b="0" i="0" sz="850" u="none" cap="none" strike="noStrike">
              <a:solidFill>
                <a:schemeClr val="dk1"/>
              </a:solidFill>
              <a:latin typeface="Calibri"/>
              <a:ea typeface="Calibri"/>
              <a:cs typeface="Calibri"/>
              <a:sym typeface="Calibri"/>
            </a:endParaRPr>
          </a:p>
        </p:txBody>
      </p:sp>
      <p:sp>
        <p:nvSpPr>
          <p:cNvPr id="626" name="Google Shape;626;p40"/>
          <p:cNvSpPr txBox="1"/>
          <p:nvPr/>
        </p:nvSpPr>
        <p:spPr>
          <a:xfrm>
            <a:off x="749808" y="1837944"/>
            <a:ext cx="2145792"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No context</a:t>
            </a:r>
            <a:endParaRPr b="0" i="0" sz="1350" u="none" cap="none" strike="noStrike">
              <a:solidFill>
                <a:schemeClr val="dk1"/>
              </a:solidFill>
              <a:latin typeface="Calibri"/>
              <a:ea typeface="Calibri"/>
              <a:cs typeface="Calibri"/>
              <a:sym typeface="Calibri"/>
            </a:endParaRPr>
          </a:p>
        </p:txBody>
      </p:sp>
      <p:sp>
        <p:nvSpPr>
          <p:cNvPr id="627" name="Google Shape;627;p40"/>
          <p:cNvSpPr txBox="1"/>
          <p:nvPr/>
        </p:nvSpPr>
        <p:spPr>
          <a:xfrm>
            <a:off x="749808" y="2167128"/>
            <a:ext cx="2145792" cy="9326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You know your program, your district and your kids. The model knows none of it until you tell it.</a:t>
            </a:r>
            <a:endParaRPr b="0" i="0" sz="1000" u="none" cap="none" strike="noStrike">
              <a:solidFill>
                <a:schemeClr val="dk1"/>
              </a:solidFill>
              <a:latin typeface="Calibri"/>
              <a:ea typeface="Calibri"/>
              <a:cs typeface="Calibri"/>
              <a:sym typeface="Calibri"/>
            </a:endParaRPr>
          </a:p>
        </p:txBody>
      </p:sp>
      <p:sp>
        <p:nvSpPr>
          <p:cNvPr id="628" name="Google Shape;628;p40"/>
          <p:cNvSpPr/>
          <p:nvPr/>
        </p:nvSpPr>
        <p:spPr>
          <a:xfrm>
            <a:off x="3297936" y="141732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40"/>
          <p:cNvSpPr txBox="1"/>
          <p:nvPr/>
        </p:nvSpPr>
        <p:spPr>
          <a:xfrm>
            <a:off x="3499104" y="161848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MISTAKE</a:t>
            </a:r>
            <a:endParaRPr b="0" i="0" sz="850" u="none" cap="none" strike="noStrike">
              <a:solidFill>
                <a:schemeClr val="dk1"/>
              </a:solidFill>
              <a:latin typeface="Calibri"/>
              <a:ea typeface="Calibri"/>
              <a:cs typeface="Calibri"/>
              <a:sym typeface="Calibri"/>
            </a:endParaRPr>
          </a:p>
        </p:txBody>
      </p:sp>
      <p:sp>
        <p:nvSpPr>
          <p:cNvPr id="630" name="Google Shape;630;p40"/>
          <p:cNvSpPr txBox="1"/>
          <p:nvPr/>
        </p:nvSpPr>
        <p:spPr>
          <a:xfrm>
            <a:off x="3499104" y="1837944"/>
            <a:ext cx="2145792"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No source material</a:t>
            </a:r>
            <a:endParaRPr b="0" i="0" sz="1350" u="none" cap="none" strike="noStrike">
              <a:solidFill>
                <a:schemeClr val="dk1"/>
              </a:solidFill>
              <a:latin typeface="Calibri"/>
              <a:ea typeface="Calibri"/>
              <a:cs typeface="Calibri"/>
              <a:sym typeface="Calibri"/>
            </a:endParaRPr>
          </a:p>
        </p:txBody>
      </p:sp>
      <p:sp>
        <p:nvSpPr>
          <p:cNvPr id="631" name="Google Shape;631;p40"/>
          <p:cNvSpPr txBox="1"/>
          <p:nvPr/>
        </p:nvSpPr>
        <p:spPr>
          <a:xfrm>
            <a:off x="3499104" y="2167128"/>
            <a:ext cx="2145792" cy="9326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Ask it to work from your documents and cite them, rather than from whatever it half-remembers.</a:t>
            </a:r>
            <a:endParaRPr b="0" i="0" sz="1000" u="none" cap="none" strike="noStrike">
              <a:solidFill>
                <a:schemeClr val="dk1"/>
              </a:solidFill>
              <a:latin typeface="Calibri"/>
              <a:ea typeface="Calibri"/>
              <a:cs typeface="Calibri"/>
              <a:sym typeface="Calibri"/>
            </a:endParaRPr>
          </a:p>
        </p:txBody>
      </p:sp>
      <p:sp>
        <p:nvSpPr>
          <p:cNvPr id="632" name="Google Shape;632;p40"/>
          <p:cNvSpPr/>
          <p:nvPr/>
        </p:nvSpPr>
        <p:spPr>
          <a:xfrm>
            <a:off x="6047232" y="1417320"/>
            <a:ext cx="2548128" cy="1828800"/>
          </a:xfrm>
          <a:prstGeom prst="roundRect">
            <a:avLst>
              <a:gd fmla="val 3000"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40"/>
          <p:cNvSpPr txBox="1"/>
          <p:nvPr/>
        </p:nvSpPr>
        <p:spPr>
          <a:xfrm>
            <a:off x="6248400" y="161848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MISTAKE</a:t>
            </a:r>
            <a:endParaRPr b="0" i="0" sz="850" u="none" cap="none" strike="noStrike">
              <a:solidFill>
                <a:schemeClr val="dk1"/>
              </a:solidFill>
              <a:latin typeface="Calibri"/>
              <a:ea typeface="Calibri"/>
              <a:cs typeface="Calibri"/>
              <a:sym typeface="Calibri"/>
            </a:endParaRPr>
          </a:p>
        </p:txBody>
      </p:sp>
      <p:sp>
        <p:nvSpPr>
          <p:cNvPr id="634" name="Google Shape;634;p40"/>
          <p:cNvSpPr txBox="1"/>
          <p:nvPr/>
        </p:nvSpPr>
        <p:spPr>
          <a:xfrm>
            <a:off x="6248400" y="1837944"/>
            <a:ext cx="2145792"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No verification</a:t>
            </a:r>
            <a:endParaRPr b="0" i="0" sz="1350" u="none" cap="none" strike="noStrike">
              <a:solidFill>
                <a:schemeClr val="dk1"/>
              </a:solidFill>
              <a:latin typeface="Calibri"/>
              <a:ea typeface="Calibri"/>
              <a:cs typeface="Calibri"/>
              <a:sym typeface="Calibri"/>
            </a:endParaRPr>
          </a:p>
        </p:txBody>
      </p:sp>
      <p:sp>
        <p:nvSpPr>
          <p:cNvPr id="635" name="Google Shape;635;p40"/>
          <p:cNvSpPr txBox="1"/>
          <p:nvPr/>
        </p:nvSpPr>
        <p:spPr>
          <a:xfrm>
            <a:off x="6248400" y="2167128"/>
            <a:ext cx="2145792" cy="932688"/>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If you can't check the output, you shouldn't be using it for that job yet.</a:t>
            </a:r>
            <a:endParaRPr b="0" i="0" sz="1000" u="none" cap="none" strike="noStrike">
              <a:solidFill>
                <a:schemeClr val="dk1"/>
              </a:solidFill>
              <a:latin typeface="Calibri"/>
              <a:ea typeface="Calibri"/>
              <a:cs typeface="Calibri"/>
              <a:sym typeface="Calibri"/>
            </a:endParaRPr>
          </a:p>
        </p:txBody>
      </p:sp>
      <p:sp>
        <p:nvSpPr>
          <p:cNvPr id="636" name="Google Shape;636;p40"/>
          <p:cNvSpPr/>
          <p:nvPr/>
        </p:nvSpPr>
        <p:spPr>
          <a:xfrm>
            <a:off x="548640" y="3474720"/>
            <a:ext cx="8046720" cy="868680"/>
          </a:xfrm>
          <a:prstGeom prst="roundRect">
            <a:avLst>
              <a:gd fmla="val 6316" name="adj"/>
            </a:avLst>
          </a:prstGeom>
          <a:solidFill>
            <a:srgbClr val="102A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0"/>
          <p:cNvSpPr txBox="1"/>
          <p:nvPr/>
        </p:nvSpPr>
        <p:spPr>
          <a:xfrm>
            <a:off x="822960" y="3675888"/>
            <a:ext cx="7498080" cy="466344"/>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250"/>
              <a:buFont typeface="Inter"/>
              <a:buNone/>
            </a:pPr>
            <a:r>
              <a:rPr i="1" lang="en" sz="1250">
                <a:solidFill>
                  <a:srgbClr val="FFFFFF"/>
                </a:solidFill>
                <a:latin typeface="Inter"/>
                <a:ea typeface="Inter"/>
                <a:cs typeface="Inter"/>
                <a:sym typeface="Inter"/>
              </a:rPr>
              <a:t>What does AI and tattoos have in common?</a:t>
            </a:r>
            <a:endParaRPr b="0" i="0" sz="12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642" name="Shape 642"/>
        <p:cNvGrpSpPr/>
        <p:nvPr/>
      </p:nvGrpSpPr>
      <p:grpSpPr>
        <a:xfrm>
          <a:off x="0" y="0"/>
          <a:ext cx="0" cy="0"/>
          <a:chOff x="0" y="0"/>
          <a:chExt cx="0" cy="0"/>
        </a:xfrm>
      </p:grpSpPr>
      <p:sp>
        <p:nvSpPr>
          <p:cNvPr id="643" name="Google Shape;643;p41"/>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AI</a:t>
            </a:r>
            <a:endParaRPr b="0" i="0" sz="950" u="none" cap="none" strike="noStrike">
              <a:solidFill>
                <a:schemeClr val="dk1"/>
              </a:solidFill>
              <a:latin typeface="Calibri"/>
              <a:ea typeface="Calibri"/>
              <a:cs typeface="Calibri"/>
              <a:sym typeface="Calibri"/>
            </a:endParaRPr>
          </a:p>
        </p:txBody>
      </p:sp>
      <p:sp>
        <p:nvSpPr>
          <p:cNvPr id="644" name="Google Shape;644;p41"/>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Where it earns its keep — and where it doesn't</a:t>
            </a:r>
            <a:endParaRPr b="0" i="0" sz="2500" u="none" cap="none" strike="noStrike">
              <a:solidFill>
                <a:schemeClr val="dk1"/>
              </a:solidFill>
              <a:latin typeface="Calibri"/>
              <a:ea typeface="Calibri"/>
              <a:cs typeface="Calibri"/>
              <a:sym typeface="Calibri"/>
            </a:endParaRPr>
          </a:p>
        </p:txBody>
      </p:sp>
      <p:sp>
        <p:nvSpPr>
          <p:cNvPr id="645" name="Google Shape;645;p41"/>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646" name="Google Shape;646;p41"/>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647" name="Google Shape;647;p41"/>
          <p:cNvSpPr/>
          <p:nvPr/>
        </p:nvSpPr>
        <p:spPr>
          <a:xfrm>
            <a:off x="548640" y="1371600"/>
            <a:ext cx="3886200" cy="2788920"/>
          </a:xfrm>
          <a:prstGeom prst="roundRect">
            <a:avLst>
              <a:gd fmla="val 1967" name="adj"/>
            </a:avLst>
          </a:prstGeom>
          <a:solidFill>
            <a:srgbClr val="FFFFFF"/>
          </a:solidFill>
          <a:ln cap="flat" cmpd="sng" w="25400">
            <a:solidFill>
              <a:srgbClr val="C5F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1"/>
          <p:cNvSpPr txBox="1"/>
          <p:nvPr/>
        </p:nvSpPr>
        <p:spPr>
          <a:xfrm>
            <a:off x="777240" y="1536192"/>
            <a:ext cx="34290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1" i="0" lang="en" sz="950" u="none" cap="none" strike="noStrike">
                <a:solidFill>
                  <a:srgbClr val="147B63"/>
                </a:solidFill>
                <a:latin typeface="Inter"/>
                <a:ea typeface="Inter"/>
                <a:cs typeface="Inter"/>
                <a:sym typeface="Inter"/>
              </a:rPr>
              <a:t>GOOD USE CASES</a:t>
            </a:r>
            <a:endParaRPr b="0" i="0" sz="950" u="none" cap="none" strike="noStrike">
              <a:solidFill>
                <a:schemeClr val="dk1"/>
              </a:solidFill>
              <a:latin typeface="Calibri"/>
              <a:ea typeface="Calibri"/>
              <a:cs typeface="Calibri"/>
              <a:sym typeface="Calibri"/>
            </a:endParaRPr>
          </a:p>
        </p:txBody>
      </p:sp>
      <p:sp>
        <p:nvSpPr>
          <p:cNvPr id="649" name="Google Shape;649;p41"/>
          <p:cNvSpPr txBox="1"/>
          <p:nvPr/>
        </p:nvSpPr>
        <p:spPr>
          <a:xfrm>
            <a:off x="777240" y="1783080"/>
            <a:ext cx="34290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Anything with a defined output the AI can check itself against, or that is very well known.</a:t>
            </a:r>
            <a:endParaRPr b="0" i="0" sz="1100" u="none" cap="none" strike="noStrike">
              <a:solidFill>
                <a:schemeClr val="dk1"/>
              </a:solidFill>
              <a:latin typeface="Calibri"/>
              <a:ea typeface="Calibri"/>
              <a:cs typeface="Calibri"/>
              <a:sym typeface="Calibri"/>
            </a:endParaRPr>
          </a:p>
        </p:txBody>
      </p:sp>
      <p:sp>
        <p:nvSpPr>
          <p:cNvPr id="650" name="Google Shape;650;p41"/>
          <p:cNvSpPr/>
          <p:nvPr/>
        </p:nvSpPr>
        <p:spPr>
          <a:xfrm>
            <a:off x="766724" y="2366924"/>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1"/>
          <p:cNvSpPr/>
          <p:nvPr/>
        </p:nvSpPr>
        <p:spPr>
          <a:xfrm>
            <a:off x="832104" y="2432304"/>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1"/>
          <p:cNvSpPr txBox="1"/>
          <p:nvPr/>
        </p:nvSpPr>
        <p:spPr>
          <a:xfrm>
            <a:off x="1161288" y="2331720"/>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Analyzing a data set</a:t>
            </a:r>
            <a:endParaRPr b="0" i="0" sz="1100" u="none" cap="none" strike="noStrike">
              <a:solidFill>
                <a:schemeClr val="dk1"/>
              </a:solidFill>
              <a:latin typeface="Calibri"/>
              <a:ea typeface="Calibri"/>
              <a:cs typeface="Calibri"/>
              <a:sym typeface="Calibri"/>
            </a:endParaRPr>
          </a:p>
        </p:txBody>
      </p:sp>
      <p:sp>
        <p:nvSpPr>
          <p:cNvPr id="653" name="Google Shape;653;p41"/>
          <p:cNvSpPr/>
          <p:nvPr/>
        </p:nvSpPr>
        <p:spPr>
          <a:xfrm>
            <a:off x="766724" y="2860700"/>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41"/>
          <p:cNvSpPr/>
          <p:nvPr/>
        </p:nvSpPr>
        <p:spPr>
          <a:xfrm>
            <a:off x="832104" y="2926080"/>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41"/>
          <p:cNvSpPr txBox="1"/>
          <p:nvPr/>
        </p:nvSpPr>
        <p:spPr>
          <a:xfrm>
            <a:off x="1161288" y="2825496"/>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"Find every online tournament near us"</a:t>
            </a:r>
            <a:endParaRPr b="0" i="0" sz="1100" u="none" cap="none" strike="noStrike">
              <a:solidFill>
                <a:schemeClr val="dk1"/>
              </a:solidFill>
              <a:latin typeface="Calibri"/>
              <a:ea typeface="Calibri"/>
              <a:cs typeface="Calibri"/>
              <a:sym typeface="Calibri"/>
            </a:endParaRPr>
          </a:p>
        </p:txBody>
      </p:sp>
      <p:sp>
        <p:nvSpPr>
          <p:cNvPr id="656" name="Google Shape;656;p41"/>
          <p:cNvSpPr/>
          <p:nvPr/>
        </p:nvSpPr>
        <p:spPr>
          <a:xfrm>
            <a:off x="766724" y="3354476"/>
            <a:ext cx="249631" cy="249631"/>
          </a:xfrm>
          <a:prstGeom prst="ellipse">
            <a:avLst/>
          </a:prstGeom>
          <a:solidFill>
            <a:srgbClr val="C5F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1"/>
          <p:cNvSpPr/>
          <p:nvPr/>
        </p:nvSpPr>
        <p:spPr>
          <a:xfrm>
            <a:off x="832104" y="3419856"/>
            <a:ext cx="118872" cy="118872"/>
          </a:xfrm>
          <a:prstGeom prst="ellipse">
            <a:avLst/>
          </a:prstGeom>
          <a:solidFill>
            <a:srgbClr val="27AA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41"/>
          <p:cNvSpPr txBox="1"/>
          <p:nvPr/>
        </p:nvSpPr>
        <p:spPr>
          <a:xfrm>
            <a:off x="1161288" y="3319272"/>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lang="en" sz="1100">
                <a:solidFill>
                  <a:srgbClr val="102A42"/>
                </a:solidFill>
                <a:latin typeface="Inter"/>
                <a:ea typeface="Inter"/>
                <a:cs typeface="Inter"/>
                <a:sym typeface="Inter"/>
              </a:rPr>
              <a:t>Formatting</a:t>
            </a:r>
            <a:r>
              <a:rPr b="1" i="0" lang="en" sz="1100" u="none" cap="none" strike="noStrike">
                <a:solidFill>
                  <a:srgbClr val="102A42"/>
                </a:solidFill>
                <a:latin typeface="Inter"/>
                <a:ea typeface="Inter"/>
                <a:cs typeface="Inter"/>
                <a:sym typeface="Inter"/>
              </a:rPr>
              <a:t> documents and video</a:t>
            </a:r>
            <a:endParaRPr b="0" i="0" sz="1100" u="none" cap="none" strike="noStrike">
              <a:solidFill>
                <a:schemeClr val="dk1"/>
              </a:solidFill>
              <a:latin typeface="Calibri"/>
              <a:ea typeface="Calibri"/>
              <a:cs typeface="Calibri"/>
              <a:sym typeface="Calibri"/>
            </a:endParaRPr>
          </a:p>
        </p:txBody>
      </p:sp>
      <p:sp>
        <p:nvSpPr>
          <p:cNvPr id="659" name="Google Shape;659;p41"/>
          <p:cNvSpPr/>
          <p:nvPr/>
        </p:nvSpPr>
        <p:spPr>
          <a:xfrm>
            <a:off x="4709160" y="1371600"/>
            <a:ext cx="3886200" cy="2788920"/>
          </a:xfrm>
          <a:prstGeom prst="roundRect">
            <a:avLst>
              <a:gd fmla="val 1967" name="adj"/>
            </a:avLst>
          </a:prstGeom>
          <a:solidFill>
            <a:srgbClr val="FFFFFF"/>
          </a:solidFill>
          <a:ln cap="flat" cmpd="sng" w="25400">
            <a:solidFill>
              <a:srgbClr val="F4CFC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1"/>
          <p:cNvSpPr txBox="1"/>
          <p:nvPr/>
        </p:nvSpPr>
        <p:spPr>
          <a:xfrm>
            <a:off x="4937760" y="1536192"/>
            <a:ext cx="34290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4343"/>
              </a:buClr>
              <a:buSzPts val="950"/>
              <a:buFont typeface="Inter"/>
              <a:buNone/>
            </a:pPr>
            <a:r>
              <a:rPr b="1" i="0" lang="en" sz="950" u="none" cap="none" strike="noStrike">
                <a:solidFill>
                  <a:srgbClr val="D64343"/>
                </a:solidFill>
                <a:latin typeface="Inter"/>
                <a:ea typeface="Inter"/>
                <a:cs typeface="Inter"/>
                <a:sym typeface="Inter"/>
              </a:rPr>
              <a:t>BE CAREFUL</a:t>
            </a:r>
            <a:endParaRPr b="0" i="0" sz="950" u="none" cap="none" strike="noStrike">
              <a:solidFill>
                <a:schemeClr val="dk1"/>
              </a:solidFill>
              <a:latin typeface="Calibri"/>
              <a:ea typeface="Calibri"/>
              <a:cs typeface="Calibri"/>
              <a:sym typeface="Calibri"/>
            </a:endParaRPr>
          </a:p>
        </p:txBody>
      </p:sp>
      <p:sp>
        <p:nvSpPr>
          <p:cNvPr id="661" name="Google Shape;661;p41"/>
          <p:cNvSpPr txBox="1"/>
          <p:nvPr/>
        </p:nvSpPr>
        <p:spPr>
          <a:xfrm>
            <a:off x="4937760" y="1783080"/>
            <a:ext cx="3429000" cy="457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Anywhere the output is your voice, or nobody can verify it before it ships.</a:t>
            </a:r>
            <a:endParaRPr b="0" i="0" sz="1100" u="none" cap="none" strike="noStrike">
              <a:solidFill>
                <a:schemeClr val="dk1"/>
              </a:solidFill>
              <a:latin typeface="Calibri"/>
              <a:ea typeface="Calibri"/>
              <a:cs typeface="Calibri"/>
              <a:sym typeface="Calibri"/>
            </a:endParaRPr>
          </a:p>
        </p:txBody>
      </p:sp>
      <p:sp>
        <p:nvSpPr>
          <p:cNvPr id="662" name="Google Shape;662;p41"/>
          <p:cNvSpPr/>
          <p:nvPr/>
        </p:nvSpPr>
        <p:spPr>
          <a:xfrm>
            <a:off x="4910328" y="2350008"/>
            <a:ext cx="256032" cy="256032"/>
          </a:xfrm>
          <a:prstGeom prst="ellipse">
            <a:avLst/>
          </a:prstGeom>
          <a:solidFill>
            <a:srgbClr val="F7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1"/>
          <p:cNvSpPr/>
          <p:nvPr/>
        </p:nvSpPr>
        <p:spPr>
          <a:xfrm>
            <a:off x="4992624" y="2432304"/>
            <a:ext cx="118872" cy="118872"/>
          </a:xfrm>
          <a:prstGeom prst="ellipse">
            <a:avLst/>
          </a:prstGeom>
          <a:solidFill>
            <a:srgbClr val="D6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1"/>
          <p:cNvSpPr txBox="1"/>
          <p:nvPr/>
        </p:nvSpPr>
        <p:spPr>
          <a:xfrm>
            <a:off x="5321808" y="2331720"/>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Written messages to your team</a:t>
            </a:r>
            <a:endParaRPr b="0" i="0" sz="1100" u="none" cap="none" strike="noStrike">
              <a:solidFill>
                <a:schemeClr val="dk1"/>
              </a:solidFill>
              <a:latin typeface="Calibri"/>
              <a:ea typeface="Calibri"/>
              <a:cs typeface="Calibri"/>
              <a:sym typeface="Calibri"/>
            </a:endParaRPr>
          </a:p>
        </p:txBody>
      </p:sp>
      <p:sp>
        <p:nvSpPr>
          <p:cNvPr id="665" name="Google Shape;665;p41"/>
          <p:cNvSpPr/>
          <p:nvPr/>
        </p:nvSpPr>
        <p:spPr>
          <a:xfrm>
            <a:off x="4910328" y="2843784"/>
            <a:ext cx="256032" cy="256032"/>
          </a:xfrm>
          <a:prstGeom prst="ellipse">
            <a:avLst/>
          </a:prstGeom>
          <a:solidFill>
            <a:srgbClr val="F7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1"/>
          <p:cNvSpPr/>
          <p:nvPr/>
        </p:nvSpPr>
        <p:spPr>
          <a:xfrm>
            <a:off x="4992624" y="2926080"/>
            <a:ext cx="118872" cy="118872"/>
          </a:xfrm>
          <a:prstGeom prst="ellipse">
            <a:avLst/>
          </a:prstGeom>
          <a:solidFill>
            <a:srgbClr val="D6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1"/>
          <p:cNvSpPr txBox="1"/>
          <p:nvPr/>
        </p:nvSpPr>
        <p:spPr>
          <a:xfrm>
            <a:off x="5321808" y="2825496"/>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i="0" lang="en" sz="1100" u="none" cap="none" strike="noStrike">
                <a:solidFill>
                  <a:srgbClr val="102A42"/>
                </a:solidFill>
                <a:latin typeface="Inter"/>
                <a:ea typeface="Inter"/>
                <a:cs typeface="Inter"/>
                <a:sym typeface="Inter"/>
              </a:rPr>
              <a:t>Anything a parent will read as you</a:t>
            </a:r>
            <a:endParaRPr b="0" i="0" sz="1100" u="none" cap="none" strike="noStrike">
              <a:solidFill>
                <a:schemeClr val="dk1"/>
              </a:solidFill>
              <a:latin typeface="Calibri"/>
              <a:ea typeface="Calibri"/>
              <a:cs typeface="Calibri"/>
              <a:sym typeface="Calibri"/>
            </a:endParaRPr>
          </a:p>
        </p:txBody>
      </p:sp>
      <p:sp>
        <p:nvSpPr>
          <p:cNvPr id="668" name="Google Shape;668;p41"/>
          <p:cNvSpPr/>
          <p:nvPr/>
        </p:nvSpPr>
        <p:spPr>
          <a:xfrm>
            <a:off x="4910328" y="3337560"/>
            <a:ext cx="256032" cy="256032"/>
          </a:xfrm>
          <a:prstGeom prst="ellipse">
            <a:avLst/>
          </a:prstGeom>
          <a:solidFill>
            <a:srgbClr val="F7DE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41"/>
          <p:cNvSpPr/>
          <p:nvPr/>
        </p:nvSpPr>
        <p:spPr>
          <a:xfrm>
            <a:off x="4992624" y="3419856"/>
            <a:ext cx="118872" cy="118872"/>
          </a:xfrm>
          <a:prstGeom prst="ellipse">
            <a:avLst/>
          </a:prstGeom>
          <a:solidFill>
            <a:srgbClr val="D6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41"/>
          <p:cNvSpPr txBox="1"/>
          <p:nvPr/>
        </p:nvSpPr>
        <p:spPr>
          <a:xfrm>
            <a:off x="5321808" y="3319272"/>
            <a:ext cx="3044952"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02A42"/>
              </a:buClr>
              <a:buSzPts val="1100"/>
              <a:buFont typeface="Inter"/>
              <a:buNone/>
            </a:pPr>
            <a:r>
              <a:rPr b="1" lang="en" sz="1100">
                <a:solidFill>
                  <a:srgbClr val="102A42"/>
                </a:solidFill>
                <a:latin typeface="Inter"/>
                <a:ea typeface="Inter"/>
                <a:cs typeface="Inter"/>
                <a:sym typeface="Inter"/>
              </a:rPr>
              <a:t>Yet another graphic everyone knows is slop</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4F8"/>
        </a:solidFill>
      </p:bgPr>
    </p:bg>
    <p:spTree>
      <p:nvGrpSpPr>
        <p:cNvPr id="675" name="Shape 675"/>
        <p:cNvGrpSpPr/>
        <p:nvPr/>
      </p:nvGrpSpPr>
      <p:grpSpPr>
        <a:xfrm>
          <a:off x="0" y="0"/>
          <a:ext cx="0" cy="0"/>
          <a:chOff x="0" y="0"/>
          <a:chExt cx="0" cy="0"/>
        </a:xfrm>
      </p:grpSpPr>
      <p:sp>
        <p:nvSpPr>
          <p:cNvPr id="676" name="Google Shape;676;p42"/>
          <p:cNvSpPr txBox="1"/>
          <p:nvPr/>
        </p:nvSpPr>
        <p:spPr>
          <a:xfrm>
            <a:off x="548640" y="292608"/>
            <a:ext cx="804672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950"/>
              <a:buFont typeface="Inter"/>
              <a:buNone/>
            </a:pPr>
            <a:r>
              <a:rPr b="0" i="0" lang="en" sz="950" u="none" cap="none" strike="noStrike">
                <a:solidFill>
                  <a:srgbClr val="147B63"/>
                </a:solidFill>
                <a:latin typeface="Inter"/>
                <a:ea typeface="Inter"/>
                <a:cs typeface="Inter"/>
                <a:sym typeface="Inter"/>
              </a:rPr>
              <a:t>YOUR TURN</a:t>
            </a:r>
            <a:endParaRPr b="0" i="0" sz="950" u="none" cap="none" strike="noStrike">
              <a:solidFill>
                <a:schemeClr val="dk1"/>
              </a:solidFill>
              <a:latin typeface="Calibri"/>
              <a:ea typeface="Calibri"/>
              <a:cs typeface="Calibri"/>
              <a:sym typeface="Calibri"/>
            </a:endParaRPr>
          </a:p>
        </p:txBody>
      </p:sp>
      <p:sp>
        <p:nvSpPr>
          <p:cNvPr id="677" name="Google Shape;677;p42"/>
          <p:cNvSpPr txBox="1"/>
          <p:nvPr/>
        </p:nvSpPr>
        <p:spPr>
          <a:xfrm>
            <a:off x="548640" y="530352"/>
            <a:ext cx="8046720"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2500"/>
              <a:buFont typeface="Inter"/>
              <a:buNone/>
            </a:pPr>
            <a:r>
              <a:rPr b="1" i="0" lang="en" sz="2500" u="none" cap="none" strike="noStrike">
                <a:solidFill>
                  <a:srgbClr val="102A42"/>
                </a:solidFill>
                <a:latin typeface="Inter"/>
                <a:ea typeface="Inter"/>
                <a:cs typeface="Inter"/>
                <a:sym typeface="Inter"/>
              </a:rPr>
              <a:t>Talk it through</a:t>
            </a:r>
            <a:endParaRPr b="0" i="0" sz="2500" u="none" cap="none" strike="noStrike">
              <a:solidFill>
                <a:schemeClr val="dk1"/>
              </a:solidFill>
              <a:latin typeface="Calibri"/>
              <a:ea typeface="Calibri"/>
              <a:cs typeface="Calibri"/>
              <a:sym typeface="Calibri"/>
            </a:endParaRPr>
          </a:p>
        </p:txBody>
      </p:sp>
      <p:sp>
        <p:nvSpPr>
          <p:cNvPr id="678" name="Google Shape;678;p42"/>
          <p:cNvSpPr txBox="1"/>
          <p:nvPr/>
        </p:nvSpPr>
        <p:spPr>
          <a:xfrm>
            <a:off x="548640" y="4690872"/>
            <a:ext cx="201168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3A52"/>
              </a:buClr>
              <a:buSzPts val="900"/>
              <a:buFont typeface="Inter"/>
              <a:buNone/>
            </a:pPr>
            <a:r>
              <a:rPr b="1" i="0" lang="en" sz="900" u="none" cap="none" strike="noStrike">
                <a:solidFill>
                  <a:srgbClr val="243A52"/>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679" name="Google Shape;679;p42"/>
          <p:cNvSpPr txBox="1"/>
          <p:nvPr/>
        </p:nvSpPr>
        <p:spPr>
          <a:xfrm>
            <a:off x="3474720" y="4690872"/>
            <a:ext cx="512064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
        <p:nvSpPr>
          <p:cNvPr id="680" name="Google Shape;680;p42"/>
          <p:cNvSpPr txBox="1"/>
          <p:nvPr/>
        </p:nvSpPr>
        <p:spPr>
          <a:xfrm>
            <a:off x="548640" y="1325880"/>
            <a:ext cx="80467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8647F"/>
              </a:buClr>
              <a:buSzPts val="1250"/>
              <a:buFont typeface="Inter"/>
              <a:buNone/>
            </a:pPr>
            <a:r>
              <a:rPr b="0" i="0" lang="en" sz="1250" u="none" cap="none" strike="noStrike">
                <a:solidFill>
                  <a:srgbClr val="48647F"/>
                </a:solidFill>
                <a:latin typeface="Inter"/>
                <a:ea typeface="Inter"/>
                <a:cs typeface="Inter"/>
                <a:sym typeface="Inter"/>
              </a:rPr>
              <a:t>Find two or three people near you. Ten minutes.</a:t>
            </a:r>
            <a:endParaRPr b="0" i="0" sz="1250" u="none" cap="none" strike="noStrike">
              <a:solidFill>
                <a:schemeClr val="dk1"/>
              </a:solidFill>
              <a:latin typeface="Calibri"/>
              <a:ea typeface="Calibri"/>
              <a:cs typeface="Calibri"/>
              <a:sym typeface="Calibri"/>
            </a:endParaRPr>
          </a:p>
        </p:txBody>
      </p:sp>
      <p:sp>
        <p:nvSpPr>
          <p:cNvPr id="681" name="Google Shape;681;p42"/>
          <p:cNvSpPr/>
          <p:nvPr/>
        </p:nvSpPr>
        <p:spPr>
          <a:xfrm>
            <a:off x="548640" y="1691640"/>
            <a:ext cx="2548128" cy="1874520"/>
          </a:xfrm>
          <a:prstGeom prst="roundRect">
            <a:avLst>
              <a:gd fmla="val 2927"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2"/>
          <p:cNvSpPr txBox="1"/>
          <p:nvPr/>
        </p:nvSpPr>
        <p:spPr>
          <a:xfrm>
            <a:off x="749808"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QUESTION 1</a:t>
            </a:r>
            <a:endParaRPr b="0" i="0" sz="850" u="none" cap="none" strike="noStrike">
              <a:solidFill>
                <a:schemeClr val="dk1"/>
              </a:solidFill>
              <a:latin typeface="Calibri"/>
              <a:ea typeface="Calibri"/>
              <a:cs typeface="Calibri"/>
              <a:sym typeface="Calibri"/>
            </a:endParaRPr>
          </a:p>
        </p:txBody>
      </p:sp>
      <p:sp>
        <p:nvSpPr>
          <p:cNvPr id="683" name="Google Shape;683;p42"/>
          <p:cNvSpPr txBox="1"/>
          <p:nvPr/>
        </p:nvSpPr>
        <p:spPr>
          <a:xfrm>
            <a:off x="749808"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 are you using today?</a:t>
            </a:r>
            <a:endParaRPr b="0" i="0" sz="1350" u="none" cap="none" strike="noStrike">
              <a:solidFill>
                <a:schemeClr val="dk1"/>
              </a:solidFill>
              <a:latin typeface="Calibri"/>
              <a:ea typeface="Calibri"/>
              <a:cs typeface="Calibri"/>
              <a:sym typeface="Calibri"/>
            </a:endParaRPr>
          </a:p>
        </p:txBody>
      </p:sp>
      <p:sp>
        <p:nvSpPr>
          <p:cNvPr id="684" name="Google Shape;684;p42"/>
          <p:cNvSpPr txBox="1"/>
          <p:nvPr/>
        </p:nvSpPr>
        <p:spPr>
          <a:xfrm>
            <a:off x="749808" y="2679192"/>
            <a:ext cx="2145792" cy="74066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List every system your program touches. Where does the same information live in two places?</a:t>
            </a:r>
            <a:endParaRPr b="0" i="0" sz="1000" u="none" cap="none" strike="noStrike">
              <a:solidFill>
                <a:schemeClr val="dk1"/>
              </a:solidFill>
              <a:latin typeface="Calibri"/>
              <a:ea typeface="Calibri"/>
              <a:cs typeface="Calibri"/>
              <a:sym typeface="Calibri"/>
            </a:endParaRPr>
          </a:p>
        </p:txBody>
      </p:sp>
      <p:sp>
        <p:nvSpPr>
          <p:cNvPr id="685" name="Google Shape;685;p42"/>
          <p:cNvSpPr/>
          <p:nvPr/>
        </p:nvSpPr>
        <p:spPr>
          <a:xfrm>
            <a:off x="3297936" y="1691640"/>
            <a:ext cx="2548128" cy="1874520"/>
          </a:xfrm>
          <a:prstGeom prst="roundRect">
            <a:avLst>
              <a:gd fmla="val 2927"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2"/>
          <p:cNvSpPr txBox="1"/>
          <p:nvPr/>
        </p:nvSpPr>
        <p:spPr>
          <a:xfrm>
            <a:off x="3499104"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QUESTION 2</a:t>
            </a:r>
            <a:endParaRPr b="0" i="0" sz="850" u="none" cap="none" strike="noStrike">
              <a:solidFill>
                <a:schemeClr val="dk1"/>
              </a:solidFill>
              <a:latin typeface="Calibri"/>
              <a:ea typeface="Calibri"/>
              <a:cs typeface="Calibri"/>
              <a:sym typeface="Calibri"/>
            </a:endParaRPr>
          </a:p>
        </p:txBody>
      </p:sp>
      <p:sp>
        <p:nvSpPr>
          <p:cNvPr id="687" name="Google Shape;687;p42"/>
          <p:cNvSpPr txBox="1"/>
          <p:nvPr/>
        </p:nvSpPr>
        <p:spPr>
          <a:xfrm>
            <a:off x="3499104"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 could you delete?</a:t>
            </a:r>
            <a:endParaRPr b="0" i="0" sz="1350" u="none" cap="none" strike="noStrike">
              <a:solidFill>
                <a:schemeClr val="dk1"/>
              </a:solidFill>
              <a:latin typeface="Calibri"/>
              <a:ea typeface="Calibri"/>
              <a:cs typeface="Calibri"/>
              <a:sym typeface="Calibri"/>
            </a:endParaRPr>
          </a:p>
        </p:txBody>
      </p:sp>
      <p:sp>
        <p:nvSpPr>
          <p:cNvPr id="688" name="Google Shape;688;p42"/>
          <p:cNvSpPr txBox="1"/>
          <p:nvPr/>
        </p:nvSpPr>
        <p:spPr>
          <a:xfrm>
            <a:off x="3499104" y="2679192"/>
            <a:ext cx="2145792" cy="74066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Which tool would nobody miss, and what would it take to consolidate it this season?</a:t>
            </a:r>
            <a:endParaRPr b="0" i="0" sz="1000" u="none" cap="none" strike="noStrike">
              <a:solidFill>
                <a:schemeClr val="dk1"/>
              </a:solidFill>
              <a:latin typeface="Calibri"/>
              <a:ea typeface="Calibri"/>
              <a:cs typeface="Calibri"/>
              <a:sym typeface="Calibri"/>
            </a:endParaRPr>
          </a:p>
        </p:txBody>
      </p:sp>
      <p:sp>
        <p:nvSpPr>
          <p:cNvPr id="689" name="Google Shape;689;p42"/>
          <p:cNvSpPr/>
          <p:nvPr/>
        </p:nvSpPr>
        <p:spPr>
          <a:xfrm>
            <a:off x="6047232" y="1691640"/>
            <a:ext cx="2548128" cy="1874520"/>
          </a:xfrm>
          <a:prstGeom prst="roundRect">
            <a:avLst>
              <a:gd fmla="val 2927" name="adj"/>
            </a:avLst>
          </a:prstGeom>
          <a:solidFill>
            <a:srgbClr val="FFFFFF"/>
          </a:solidFill>
          <a:ln cap="flat" cmpd="sng" w="12700">
            <a:solidFill>
              <a:srgbClr val="DAE2EC"/>
            </a:solidFill>
            <a:prstDash val="solid"/>
            <a:round/>
            <a:headEnd len="sm" w="sm" type="none"/>
            <a:tailEnd len="sm" w="sm" type="none"/>
          </a:ln>
          <a:effectLst>
            <a:outerShdw blurRad="127000" rotWithShape="0" algn="bl" dir="5400000" dist="25400">
              <a:srgbClr val="0B2239">
                <a:alpha val="7059"/>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2"/>
          <p:cNvSpPr txBox="1"/>
          <p:nvPr/>
        </p:nvSpPr>
        <p:spPr>
          <a:xfrm>
            <a:off x="6248400" y="1892808"/>
            <a:ext cx="2145792"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A83"/>
              </a:buClr>
              <a:buSzPts val="850"/>
              <a:buFont typeface="Inter"/>
              <a:buNone/>
            </a:pPr>
            <a:r>
              <a:rPr b="1" i="0" lang="en" sz="850" u="none" cap="none" strike="noStrike">
                <a:solidFill>
                  <a:srgbClr val="27AA83"/>
                </a:solidFill>
                <a:latin typeface="Inter"/>
                <a:ea typeface="Inter"/>
                <a:cs typeface="Inter"/>
                <a:sym typeface="Inter"/>
              </a:rPr>
              <a:t>QUESTION 3</a:t>
            </a:r>
            <a:endParaRPr b="0" i="0" sz="850" u="none" cap="none" strike="noStrike">
              <a:solidFill>
                <a:schemeClr val="dk1"/>
              </a:solidFill>
              <a:latin typeface="Calibri"/>
              <a:ea typeface="Calibri"/>
              <a:cs typeface="Calibri"/>
              <a:sym typeface="Calibri"/>
            </a:endParaRPr>
          </a:p>
        </p:txBody>
      </p:sp>
      <p:sp>
        <p:nvSpPr>
          <p:cNvPr id="691" name="Google Shape;691;p42"/>
          <p:cNvSpPr txBox="1"/>
          <p:nvPr/>
        </p:nvSpPr>
        <p:spPr>
          <a:xfrm>
            <a:off x="6248400" y="2112264"/>
            <a:ext cx="2145792" cy="53035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02A42"/>
              </a:buClr>
              <a:buSzPts val="1350"/>
              <a:buFont typeface="Inter"/>
              <a:buNone/>
            </a:pPr>
            <a:r>
              <a:rPr b="1" i="0" lang="en" sz="1350" u="none" cap="none" strike="noStrike">
                <a:solidFill>
                  <a:srgbClr val="102A42"/>
                </a:solidFill>
                <a:latin typeface="Inter"/>
                <a:ea typeface="Inter"/>
                <a:cs typeface="Inter"/>
                <a:sym typeface="Inter"/>
              </a:rPr>
              <a:t>What's your one script?</a:t>
            </a:r>
            <a:endParaRPr b="0" i="0" sz="1350" u="none" cap="none" strike="noStrike">
              <a:solidFill>
                <a:schemeClr val="dk1"/>
              </a:solidFill>
              <a:latin typeface="Calibri"/>
              <a:ea typeface="Calibri"/>
              <a:cs typeface="Calibri"/>
              <a:sym typeface="Calibri"/>
            </a:endParaRPr>
          </a:p>
        </p:txBody>
      </p:sp>
      <p:sp>
        <p:nvSpPr>
          <p:cNvPr id="692" name="Google Shape;692;p42"/>
          <p:cNvSpPr txBox="1"/>
          <p:nvPr/>
        </p:nvSpPr>
        <p:spPr>
          <a:xfrm>
            <a:off x="6248400" y="2679192"/>
            <a:ext cx="2145792" cy="740664"/>
          </a:xfrm>
          <a:prstGeom prst="rect">
            <a:avLst/>
          </a:prstGeom>
          <a:noFill/>
          <a:ln>
            <a:noFill/>
          </a:ln>
        </p:spPr>
        <p:txBody>
          <a:bodyPr anchorCtr="0" anchor="t" bIns="0" lIns="0" spcFirstLastPara="1" rIns="0" wrap="square" tIns="0">
            <a:noAutofit/>
          </a:bodyPr>
          <a:lstStyle/>
          <a:p>
            <a:pPr indent="0" lvl="0" marL="0" marR="0" rtl="0" algn="l">
              <a:lnSpc>
                <a:spcPct val="114000"/>
              </a:lnSpc>
              <a:spcBef>
                <a:spcPts val="0"/>
              </a:spcBef>
              <a:spcAft>
                <a:spcPts val="0"/>
              </a:spcAft>
              <a:buClr>
                <a:srgbClr val="48647F"/>
              </a:buClr>
              <a:buSzPts val="1000"/>
              <a:buFont typeface="Inter"/>
              <a:buNone/>
            </a:pPr>
            <a:r>
              <a:rPr b="0" i="0" lang="en" sz="1000" u="none" cap="none" strike="noStrike">
                <a:solidFill>
                  <a:srgbClr val="48647F"/>
                </a:solidFill>
                <a:latin typeface="Inter"/>
                <a:ea typeface="Inter"/>
                <a:cs typeface="Inter"/>
                <a:sym typeface="Inter"/>
              </a:rPr>
              <a:t>Write the sentence you'll use all season to redirect people back to the calendar.</a:t>
            </a:r>
            <a:endParaRPr b="0" i="0" sz="1000" u="none" cap="none" strike="noStrike">
              <a:solidFill>
                <a:schemeClr val="dk1"/>
              </a:solidFill>
              <a:latin typeface="Calibri"/>
              <a:ea typeface="Calibri"/>
              <a:cs typeface="Calibri"/>
              <a:sym typeface="Calibri"/>
            </a:endParaRPr>
          </a:p>
        </p:txBody>
      </p:sp>
      <p:sp>
        <p:nvSpPr>
          <p:cNvPr id="693" name="Google Shape;693;p42"/>
          <p:cNvSpPr txBox="1"/>
          <p:nvPr/>
        </p:nvSpPr>
        <p:spPr>
          <a:xfrm>
            <a:off x="548640" y="3794760"/>
            <a:ext cx="80467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7B63"/>
              </a:buClr>
              <a:buSzPts val="1200"/>
              <a:buFont typeface="Inter"/>
              <a:buNone/>
            </a:pPr>
            <a:r>
              <a:rPr b="1" i="0" lang="en" sz="1200" u="none" cap="none" strike="noStrike">
                <a:solidFill>
                  <a:srgbClr val="147B63"/>
                </a:solidFill>
                <a:latin typeface="Inter"/>
                <a:ea typeface="Inter"/>
                <a:cs typeface="Inter"/>
                <a:sym typeface="Inter"/>
              </a:rPr>
              <a:t>Come back with one thing you'll change before your first practice.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43A52"/>
        </a:solidFill>
      </p:bgPr>
    </p:bg>
    <p:spTree>
      <p:nvGrpSpPr>
        <p:cNvPr id="698" name="Shape 698"/>
        <p:cNvGrpSpPr/>
        <p:nvPr/>
      </p:nvGrpSpPr>
      <p:grpSpPr>
        <a:xfrm>
          <a:off x="0" y="0"/>
          <a:ext cx="0" cy="0"/>
          <a:chOff x="0" y="0"/>
          <a:chExt cx="0" cy="0"/>
        </a:xfrm>
      </p:grpSpPr>
      <p:sp>
        <p:nvSpPr>
          <p:cNvPr id="699" name="Google Shape;699;p43"/>
          <p:cNvSpPr/>
          <p:nvPr/>
        </p:nvSpPr>
        <p:spPr>
          <a:xfrm>
            <a:off x="377647" y="1429207"/>
            <a:ext cx="652800" cy="652800"/>
          </a:xfrm>
          <a:prstGeom prst="ellipse">
            <a:avLst/>
          </a:prstGeom>
          <a:solidFill>
            <a:srgbClr val="147B63">
              <a:alpha val="451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43"/>
          <p:cNvSpPr/>
          <p:nvPr/>
        </p:nvSpPr>
        <p:spPr>
          <a:xfrm>
            <a:off x="548640" y="1600200"/>
            <a:ext cx="310800" cy="310800"/>
          </a:xfrm>
          <a:prstGeom prst="ellipse">
            <a:avLst/>
          </a:prstGeom>
          <a:solidFill>
            <a:srgbClr val="3DBD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43"/>
          <p:cNvSpPr txBox="1"/>
          <p:nvPr/>
        </p:nvSpPr>
        <p:spPr>
          <a:xfrm>
            <a:off x="1234440" y="1572768"/>
            <a:ext cx="10974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DBD92"/>
              </a:buClr>
              <a:buSzPts val="1500"/>
              <a:buFont typeface="Inter"/>
              <a:buNone/>
            </a:pPr>
            <a:r>
              <a:rPr b="1" i="0" lang="en" sz="1500" u="none" cap="none" strike="noStrike">
                <a:solidFill>
                  <a:srgbClr val="3DBD92"/>
                </a:solidFill>
                <a:latin typeface="Inter"/>
                <a:ea typeface="Inter"/>
                <a:cs typeface="Inter"/>
                <a:sym typeface="Inter"/>
              </a:rPr>
              <a:t>0</a:t>
            </a:r>
            <a:r>
              <a:rPr b="1" lang="en" sz="1500">
                <a:solidFill>
                  <a:srgbClr val="3DBD92"/>
                </a:solidFill>
                <a:latin typeface="Inter"/>
                <a:ea typeface="Inter"/>
                <a:cs typeface="Inter"/>
                <a:sym typeface="Inter"/>
              </a:rPr>
              <a:t>5</a:t>
            </a:r>
            <a:endParaRPr b="0" i="0" sz="1500" u="none" cap="none" strike="noStrike">
              <a:solidFill>
                <a:schemeClr val="dk1"/>
              </a:solidFill>
              <a:latin typeface="Calibri"/>
              <a:ea typeface="Calibri"/>
              <a:cs typeface="Calibri"/>
              <a:sym typeface="Calibri"/>
            </a:endParaRPr>
          </a:p>
        </p:txBody>
      </p:sp>
      <p:sp>
        <p:nvSpPr>
          <p:cNvPr id="702" name="Google Shape;702;p43"/>
          <p:cNvSpPr txBox="1"/>
          <p:nvPr/>
        </p:nvSpPr>
        <p:spPr>
          <a:xfrm>
            <a:off x="548640" y="2148840"/>
            <a:ext cx="7863900" cy="7773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200"/>
              <a:buFont typeface="Inter"/>
              <a:buNone/>
            </a:pPr>
            <a:r>
              <a:rPr b="1" lang="en" sz="3200">
                <a:solidFill>
                  <a:srgbClr val="FFFFFF"/>
                </a:solidFill>
                <a:latin typeface="Inter"/>
                <a:ea typeface="Inter"/>
                <a:cs typeface="Inter"/>
                <a:sym typeface="Inter"/>
              </a:rPr>
              <a:t>Q&amp;A - Thank you!</a:t>
            </a:r>
            <a:endParaRPr b="0" i="0" sz="3200" u="none" cap="none" strike="noStrike">
              <a:solidFill>
                <a:schemeClr val="dk1"/>
              </a:solidFill>
              <a:latin typeface="Calibri"/>
              <a:ea typeface="Calibri"/>
              <a:cs typeface="Calibri"/>
              <a:sym typeface="Calibri"/>
            </a:endParaRPr>
          </a:p>
        </p:txBody>
      </p:sp>
      <p:sp>
        <p:nvSpPr>
          <p:cNvPr id="703" name="Google Shape;703;p43"/>
          <p:cNvSpPr txBox="1"/>
          <p:nvPr/>
        </p:nvSpPr>
        <p:spPr>
          <a:xfrm>
            <a:off x="548640" y="4690872"/>
            <a:ext cx="20118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Inter"/>
              <a:buNone/>
            </a:pPr>
            <a:r>
              <a:rPr b="1" i="0" lang="en" sz="900" u="none" cap="none" strike="noStrike">
                <a:solidFill>
                  <a:srgbClr val="FFFFFF"/>
                </a:solidFill>
                <a:latin typeface="Inter"/>
                <a:ea typeface="Inter"/>
                <a:cs typeface="Inter"/>
                <a:sym typeface="Inter"/>
              </a:rPr>
              <a:t>WrestlingIQ</a:t>
            </a:r>
            <a:endParaRPr b="0" i="0" sz="900" u="none" cap="none" strike="noStrike">
              <a:solidFill>
                <a:schemeClr val="dk1"/>
              </a:solidFill>
              <a:latin typeface="Calibri"/>
              <a:ea typeface="Calibri"/>
              <a:cs typeface="Calibri"/>
              <a:sym typeface="Calibri"/>
            </a:endParaRPr>
          </a:p>
        </p:txBody>
      </p:sp>
      <p:sp>
        <p:nvSpPr>
          <p:cNvPr id="704" name="Google Shape;704;p43"/>
          <p:cNvSpPr txBox="1"/>
          <p:nvPr/>
        </p:nvSpPr>
        <p:spPr>
          <a:xfrm>
            <a:off x="3474720" y="4690872"/>
            <a:ext cx="5120700" cy="2013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29AB0"/>
              </a:buClr>
              <a:buSzPts val="750"/>
              <a:buFont typeface="Inter"/>
              <a:buNone/>
            </a:pPr>
            <a:r>
              <a:rPr b="0" i="0" lang="en" sz="750" u="none" cap="none" strike="noStrike">
                <a:solidFill>
                  <a:srgbClr val="829AB0"/>
                </a:solidFill>
                <a:latin typeface="Inter"/>
                <a:ea typeface="Inter"/>
                <a:cs typeface="Inter"/>
                <a:sym typeface="Inter"/>
              </a:rPr>
              <a:t>3rd Annual Coaches &amp; Leaders Clinic  ·  Stanford  ·  Sept 12, 2026</a:t>
            </a:r>
            <a:endParaRPr b="0" i="0" sz="7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