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Ninety minutes. Roughly: 20 on the dual/tournament trade, 20 building a schedule, and the rest on hosting, the year-round structure, and the administrative systems underneath all of it.
There is a working block in the middle — attendees need a pen and the planner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settings, because the rules and the money are different in each one.
The high school program operates inside CIF and CCS: contest limits, weight certification, sanctioning, section-set season dates.
The club is a separate legal entity with its own USA Wrestling charter and insurance, and it operates year-round.
The elementary league runs through a school district — an institutional partnership rather than a program someone starts alone.
Nothing here is a template. The reasoning transfers; the specific calendar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 Sencenbaugh is co-presenting this block and leads the next one. He built WrestlingIQ, so this session names what a system needs to do and leaves the how to him at 10:45.
Chris Ayres covers periodization at 1:15. This block is about which events go on the calendar; his is about how you train against them.
Wendy Lien covers the community and volunteer side of a program in Block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practice plan determines how good a wrestler can become. The schedule determines how many chances they get to find out, who they find out against, and whether they are still in the room in February.
A wrestler with 30 matches against the right opponents improves more than one with 12 against the wrong ones, regardless of what happens in practice.
The fair counter-argument: a strong room can survive a poor schedule. But the schedule is the cheaper and faster lever, and it is entirely within a coach's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Neither is better. They buy different things, and most calendars accidentally buy only one.
A dual is fourteen wrestlers against fourteen wrestlers. It settles who your lineup is, exposes the weights you are forfeiting, and it is cheap, local and short. What it does not do is give matches to the rest of the roster.
A tournament does the opposite. Double elimination means anyone entered wrestles at least twice, so it is the only format where the back half of a roster competes at all — and it is where wrestlers meet styles the room cannot simulate.
The failure mode of a tournament-only calendar: the top eight get sharp and nobody knows what the team is. The failure mode of a dual-only calendar: your starters have never wrestled a bracket, and they find that out at Masters.
Worth asking how the room's own mix splits — most calendars lean one way without anyone having decided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arithmetic most coaches never do.
A league dual is one match, and only for whoever is in the lineup that night. The wrestler sitting behind a starter gets zero from it. Fourteen wrestlers compete; the rest of the roster watches.
An individual tournament is the opposite. Double elimination guarantees two matches to anyone entered, whether they win a match or not. Four to six is what a wrestler gets by reaching the placing rounds.
So the tournament, not the dual, is where the back half of a roster actually competes.
The underused option is the dual meet tournament. Most programs schedule no duals at all beyond their league schedule, but a dual meet tournament puts the whole lineup through several duals in a single day — volume for the starters without a bracket, and one date, one bus, one entry fee.
Action: pull last season's match report out of Trackwrestling, sort by wrestler, and look at the bottom ten names. That number is the scheduling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framing that matters: 40 is a budget to allocate, not a limit to avoid.
Most calendars leave the best wrestlers well short of it. A few run right up against it and lose the ability to add a make-up dual in February.
The per-day and rest figures are what make a two-day tournament plannable — six in a day, ten across two consecutive days, 30 minutes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Scheduling feels like an open-ended task. It isn't — but the number only makes sense per team, not per program.
Roughly five chosen competitions per team is the working figure. Subtract league duals, league finals and the postseason, and about five dates are left that anyone actually decides. That is a small enough number to make each one carefully.
The catch is that a program is not one team. Boys varsity, girls varsity and JV at five each is fifteen competition days, covered by the same coaching staff. Run more teams and the athlete-facing number stays at five while the staff number keeps climbing.
Thinking in per-team fives does two things: it makes schedule building manageable, and it shows exactly where the staff gets stretched thin — in August, before anyone is standing in a gym on a Saturday wondering who is covering what. That is the same arithmetic that produces a day like the one four slides from now.
Sections set first practice and first contest, not the state. A coach in Southern Section starts roughly two weeks earlier — their calendar is not transferable.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cheapest change on this list and the one that transfers to any program.
Second man is essentially JV, with one difference that matters: a second-man bracket allows seniors to compete and a JV bracket does not. For a senior who has spent four years behind a starter, the second-man tournament is the only competition available to them all season. Nothing else on the calendar is open to that wrestler.
A second-man tournament is the only day of the season that wrestler is the one being coached from the corner rather than holding a water bottle.
On retention: the wrestlers who quit are rarely the starters. They are the ones who spent a season warming up for somebody else's match.
Boys varsity and girls varsity are listed separately because they are separately scheduled. The girls have their own events — Webber Lawson on the Friday night, WWCTOC, Napa Valley — rather than a bracket attached to a boys' tournament. MidCals is the one date both varsity squads share.
That distinction is the difference between a girls' program and girls in the program. Ellen Tillman's session in Block 3 goes deeper on growing girls' wrestling.
Four rows is also four calendars, and it connects straight back to the per-team arithmetic: about five chosen competitions each, all covered by the same staff.
The honest gap: the JV and second-man events on this list are boys' events, because girls JV and second-man brackets barely exist. A girls program can schedule its varsity well and still have nothing at all for the back half of its roster — the same wrestlers this whole slide is about.
That is worth saying plainly rather than glossing over. It is also an opening. A program that hosts already controls the format, and adding a girls JV or second-man bracket to an existing event costs a mat and a morning. Somebody has to be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the live spreadsheet on screen works better than a screenshot — the open cells and unanswered questions are the useful part.
The QR code and the link both point at the same sheet, so the room can open it on their own devices rather than squinting at the projector. That also means the session survives a bad wifi connection at the podium.
Check the sharing setting before Saturday. It should be link-viewable, not link-editable — a room of coaches with edit access to a live draft is a bad afternoon.
A finished, polished calendar teaches very little. A draft with holes in it shows the reasoning.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blank version of this is the planner handout.
COST — entry fees are real money most programs discover in December. On the example calendar: $800 for boys and girls at MidCals; $450 team plus $60 per individual at Napa Valley.
PAID — a yes/no column. Unpaid entries get dropped from brackets, usually the week of the event.
DISTANCE AND DRIVE TIME — 144 miles to Sierra College means hotels, which means money, permissions and chaperones. That belongs in the cell in August.
COACHES ASSIGNED — the constraint almost nobody plans around. Next slide.
From the administrative side of the desk: a schedule submitted without cost and transportation is not actionable, and it waits.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per-team arithmetic from earlier arriving on one date. Five competitions per team is small; three teams competing on the same Saturday is not.
The honest version: this calendar is only possible with a deep staff. With one coach it is not, and the better move is choosing which of those three days matters most for the program this year.
But headcount is the wrong number to plan against. The number that matters is how many adults your district allows to take a team somewhere by themselves — and that is set by district policy, not by the head coach.
That threshold moves. Fremont Union recently changed the minimum level from paid coach to volunteer coach, which changes how many people can legitimately cover a date. A program's real staffing ceiling can shift without a single new person being hired.
So the question before assigning coaches to dates is not 'who is available' but 'who is cleared.' Background check status and employment classification decide it.
This connects to the clinic's theme. Schedules get better as staffs get deeper, not as coaches get smarter — and 'deeper' means cleared, not just willing.
The practical action: recruiting and clearing one more capable adult does more for a schedule than any single tournament on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going slower here than anywhere else and leaving time to write.
One option that works better than presenting a finished list: ask the room for their own criteria first, then put these up alongside.
Question 5 is deliberately open on the training-cycle half. There is no single correct season arc — coaches periodize differently, and the answer depends on the plan they have built, not a template. Chris Ayres covers building that plan in Block 3.
Question 3 is two jobs, not one: somebody has to take them there and somebody has to coach them once they are there. Both need a name before the date goes on the calendar, and the person taking them has to be cleared by the district to do it alone.
Question 4 is opportunity cost, and it has three parts: the coaches' own weekend, a different and possibly better event for these same athletes, and events for everyone else on the roster.
That third part is where it stops being theoretical. A program with one or two coaches covering every level cannot be in two places. Taking varsity to a tournament on a Saturday means JV, frosh-soph and second man have nothing that weekend — not a worse option, no option. The wrestlers who most need matches are the ones who lose the date.
Programs with staff depth do not feel this. Programs without it feel it every week, and it compounds across a season into exactly the match-count gap from earlier.
The budget framing sits underneath: about five chosen competitions per team, all season. One spent here is not spent somewhere else.
Question 5 has a second half that is easy to skip. Deciding what the athletes should get out of a date is only half the job; telling them is the other half. A wrestler who knows they are going to a tournament to get matches, not to place, has a different day than one who was never told.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12 minutes of individual work, 8 minutes of discussion. A visible timer helps.
Step 3 is the one that produces the realization, and it is built to work with no data in the room. Nobody has a match report open at 9:40, and the season has not started, so there is no current roster to audit either.
Instead they use a wrestler they already remember — someone from last season who was not a starter — and trace that wrestler through the calendar they have just drafted. Where does this kid actually step on a mat? If the honest answer is two tournaments and nothing else, they have found the problem before the season instead of in February.
A remembered wrestler beats a category. "Bottom-half wrestlers" is an abstraction; the sophomore who sat behind a senior all year is a person, and coaches argue differently about a person.
The counting version of this — pulling last season's match report and counting the bottom ten — is a Monday task, and it stays on the closing slide where it belongs.
Circulating during the work block is more productive than asking for volunteers afterward — a one-coach program, a first-year head coach, or a roster of 45 all make useful examples.
Ground rule worth stating: the schedule gets critiqued, not the coach. Two questions only — who does it develop, and can it be staffed.
With a small or quiet room, pairs work better than a full-room critique.
Hard stop at 20 minutes. Hosting, the year-round structure and the platform map still need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live vote works better than open discussion — hands for each of the three, then two people who voted differently defend it.
The useful part is naming which of the five filter questions actually decides it. For a December break it is usually 'what does it displace' and 'can it be staffed' — assistant coaches have families too.
Saying what would change your mind is more useful to the room than saying what you decided.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Hosting belongs in a scheduling session because it is a design decision. Wendy Lien covers the volunteer and community operations in Block 4.
Girls Friday and boys Saturday is a deliberate choice — it gives the girls a standalone night instead of a side bracket, and it spreads the facility load across two days.
The trade worth naming: on the day you host, you are an event director rather than a coach. Somebody else has to work the corner.
A first-year event with eight teams is a legitimate place to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not sanction the events you attend — the host does. What you owe is verification: the event has to be sanctioned before you take a team to it.
Which section sanctions it depends on where it is. An event inside your section is sanctioned by your section; an event outside it is sanctioned by the host's section. Either way, check the list before you commit a date.
CCS publishes a running sanctioned events list — event name, sport, levels, contact person, host, start date, status, and the invitation letter — updated continuously through the year. An event that is not on it with an Approved status is a problem that surfaces at the worst possible moment.
The common failure from the administrative side: a tournament submitted three weeks out with no cost, no transportation plan and no invitation letter. That request isn't actionable, so it waits.
The habit that fixes most of this: hand the athletic director the whole season in August, with costs and transportation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structural point of the whole year-round section.
Section out-of-season rules — capped skill-development sessions, dead periods — apply to a team working solely with its own high school's athletes. Wrestling sidesteps that entirely by operating open clubs: a club that is genuinely open to athletes from anywhere is not the high school team, so those restrictions do not govern it.
That is why Fremont High School Wrestling and Sunnyvale Wrestling Club are two separate entities rather than one program with two names.
The separation has to survive scrutiny. Two things that break it: a club that in practice only ever contains your own athletes, and a club using the school's name, mascot or uniforms — which gets it treated as a school team regardless of affiliation. Name the club independently.
“Start a club” still means running a second organization: its own charter, insurance, bank account and money. Costs are on the next slide.
The third entity is different in kind from the other two. It is not a club and it is not the high school team — it is elementary and middle school programming run through the schools themselves, and it feeds both.
That is the actual feeder system. It reaches wrestlers years before they enroll, and because it lives inside the schools it reaches every kid rather than only the ones whose families already know wrestling exists.
It is also the hardest of the three to build, because it requires convincing people who do not work for the athletic program — principals, district staff, elementary site administrators.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cost of operating both entities, and it is smaller than most coaches assume.
The $525 high school club charter is the efficient part: unlimited athlete cards for students enrolled at your school, for one flat fee.
The $110 offseason club charter is what covers everyone else — middle schoolers, athletes from other schools, your own wrestlers outside the CIF season.
Wrestling Leader cards are per coach and are not included in either charter. Budget the card plus the third-party screening for every coach who needs one.
Additional insured certificates are per site. A district that names its district office typically covers all of its school sites with one.
SafeSport must be completed every season; background screening is valid for two. Athletes who are or turn 18 during the season complete SafeSport themselves.
One insurance detail worth saying out loud: the charter provides no liability coverage for wrestling activities at a home or residential dwelling. Garage and basement practices are uninsured.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mental model: don't ask which platform to use, ask what you're trying to do and route it. Weight goes to OPC. High school brackets go to Trackwrestling. USA Wrestling events go to USA Bracketing. People, money and communication go to WrestlingIQ — Matt covers that in the next block.
The non-negotiable is OPC. In California, Trackwrestling runs the Optimal Performance Calculator, and every high school team prints documents out of it for events regardless of what system is running the event. This catches people every year, especially at offseason and USA Wrestling events.
What is changing: USA Bracketing is likely to run more high school tournaments this season. The clean split — high school on Trackwrestling, USA Wrestling on USA Bracketing — is not holding, so the durable instruction is to check per event rather than assume from the level of competition.
[Entry process for USA Bracketing — Daniel to cover from experience.] Worth walking the room through what registering a team there actually involves and where it differs from a Trackwrestling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checklist, not a tutorial — four or five minutes.
On the boys/girls split: OPC separates them into boys and girls teams, but sections do not all handle it the same way — some enter girls into the boys' OPC. There is no single correct answer to give the room, so the useful instruction is to confirm the practice with their own section rather than assume.
On assessment: every wrestler has to be assessed, and it is one and done. There is no reassessment, which means hydration and body composition have to be right the first time. Plan the assessment date accordingly rather than treating it as something that can be fixed later.
On saving forms: California does not use the commit step. Coaches who have read out-of-state guidance, or who worked in another state, go hunting for a commit button that is not part of the workflow here. Save Form is the whole action.
The delegation point is the substance and it lines up with the day's theme. A head coach who owns every system personally becomes the bottleneck, and the calendar shrinks to what one person can administer.
Concrete ask: before the first practice, write down four names — who owns OPC, who owns registration and money, who owns transportation, who owns communication.
One line worth adding here in passing: NFHS raised the girls' minimum body fat from 12% to 19% effective 2026-27. OPC does the math, but it may certify some girls a class or two higher than last season — worth knowing before that conversation happens with a parent in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slide is to stop anyone copying a calendar that does not match their staff.
A program with one coach that tries to run three events on a Saturday will do all three badly. The sequence matters: adults first, then events.
This is slower than most clinic advice sounds, and it is the accurate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thesis, worded the same way as the opening.
All three actions are small enough to actually get done: counting matches is twenty minutes, adding four columns is five, naming four owners is one conversation.
Hand off to Matt in this room at 10:45 and Chris after lunch.
If the room is quiet at the end, a question that reliably works: which event on your calendar are you least sure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here is on the one-page handout — no need to read it aloud.
Finding events is the easy part; the filter earlier in this session is the hard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leave up while Matt sets up, so it should be the last thing on the screen rather than a page you click past.
The framing that matters: this is not a list of other sessions, it is a map of where each unfinished thread continues. Every row answers a question this block deliberately did not answer.
Matt is first because he is next and he is in this room — the session named what a system has to do and left the how to him.
Chris takes the calendar and trains against it. Ellen picks up the girls JV and second-man gap. Wendy has the volunteer and community side of hosting an event. Patrick covers weight and fueling, which is the other half of the OPC conversation.
Saying this out loud costs thirty seconds and makes the whole day feel designed rather than assembled — which is worth more to the clinic than one more point from this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docs.google.com/spreadsheets/d/1bqy2Pp24Ahw6FK1YTNohcRQgjyX9UCmuOe20TSzEaVQ/edit?usp=sharing" TargetMode="External"/><Relationship Id="rId2"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9509760" y="-1371600"/>
            <a:ext cx="4754880" cy="4754880"/>
          </a:xfrm>
          <a:prstGeom prst="ellipse">
            <a:avLst/>
          </a:prstGeom>
          <a:solidFill>
            <a:srgbClr val="8C1515"/>
          </a:solidFill>
          <a:ln w="12700">
            <a:solidFill>
              <a:srgbClr val="8C1515"/>
            </a:solidFill>
            <a:prstDash val="solid"/>
          </a:ln>
        </p:spPr>
      </p:sp>
      <p:sp>
        <p:nvSpPr>
          <p:cNvPr id="3" name="Shape 1"/>
          <p:cNvSpPr/>
          <p:nvPr/>
        </p:nvSpPr>
        <p:spPr>
          <a:xfrm>
            <a:off x="10881360" y="4206240"/>
            <a:ext cx="3108960" cy="3108960"/>
          </a:xfrm>
          <a:prstGeom prst="ellipse">
            <a:avLst/>
          </a:prstGeom>
          <a:solidFill>
            <a:srgbClr val="820000"/>
          </a:solidFill>
          <a:ln w="12700">
            <a:solidFill>
              <a:srgbClr val="820000"/>
            </a:solidFill>
            <a:prstDash val="solid"/>
          </a:ln>
        </p:spPr>
      </p:sp>
      <p:sp>
        <p:nvSpPr>
          <p:cNvPr id="4" name="Text 2"/>
          <p:cNvSpPr/>
          <p:nvPr/>
        </p:nvSpPr>
        <p:spPr>
          <a:xfrm>
            <a:off x="640080" y="1965960"/>
            <a:ext cx="8229600" cy="105156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The Executive Coach</a:t>
            </a:r>
            <a:endParaRPr lang="en-US" sz="5400" dirty="0"/>
          </a:p>
        </p:txBody>
      </p:sp>
      <p:sp>
        <p:nvSpPr>
          <p:cNvPr id="5" name="Text 3"/>
          <p:cNvSpPr/>
          <p:nvPr/>
        </p:nvSpPr>
        <p:spPr>
          <a:xfrm>
            <a:off x="640080" y="3017520"/>
            <a:ext cx="8229600" cy="502920"/>
          </a:xfrm>
          <a:prstGeom prst="rect">
            <a:avLst/>
          </a:prstGeom>
          <a:noFill/>
          <a:ln/>
        </p:spPr>
        <p:txBody>
          <a:bodyPr wrap="square" lIns="0" tIns="0" rIns="0" bIns="0" rtlCol="0" anchor="ctr"/>
          <a:lstStyle/>
          <a:p>
            <a:pPr indent="0" marL="0">
              <a:buNone/>
            </a:pPr>
            <a:r>
              <a:rPr lang="en-US" sz="2300" dirty="0">
                <a:solidFill>
                  <a:srgbClr val="DAD7CB"/>
                </a:solidFill>
                <a:latin typeface="Calibri" pitchFamily="34" charset="0"/>
                <a:ea typeface="Calibri" pitchFamily="34" charset="-122"/>
                <a:cs typeface="Calibri" pitchFamily="34" charset="-120"/>
              </a:rPr>
              <a:t>Designing a season with purpose</a:t>
            </a:r>
            <a:endParaRPr lang="en-US" sz="2300" dirty="0"/>
          </a:p>
        </p:txBody>
      </p:sp>
      <p:sp>
        <p:nvSpPr>
          <p:cNvPr id="6" name="Text 4"/>
          <p:cNvSpPr/>
          <p:nvPr/>
        </p:nvSpPr>
        <p:spPr>
          <a:xfrm>
            <a:off x="640080" y="4023360"/>
            <a:ext cx="8595360" cy="301752"/>
          </a:xfrm>
          <a:prstGeom prst="rect">
            <a:avLst/>
          </a:prstGeom>
          <a:noFill/>
          <a:ln/>
        </p:spPr>
        <p:txBody>
          <a:bodyPr wrap="square" lIns="0" tIns="0" rIns="0" bIns="0" rtlCol="0" anchor="ctr"/>
          <a:lstStyle/>
          <a:p>
            <a:pPr indent="0" marL="0">
              <a:buNone/>
            </a:pPr>
            <a:r>
              <a:rPr lang="en-US" sz="1400" dirty="0">
                <a:solidFill>
                  <a:srgbClr val="C9C5B8"/>
                </a:solidFill>
                <a:latin typeface="Calibri" pitchFamily="34" charset="0"/>
                <a:ea typeface="Calibri" pitchFamily="34" charset="-122"/>
                <a:cs typeface="Calibri" pitchFamily="34" charset="-120"/>
              </a:rPr>
              <a:t>Daniel McCune  ·  Fremont High School  ·  Sunnyvale Wrestling Club</a:t>
            </a:r>
            <a:endParaRPr lang="en-US" sz="1400" dirty="0"/>
          </a:p>
        </p:txBody>
      </p:sp>
      <p:sp>
        <p:nvSpPr>
          <p:cNvPr id="7" name="Text 5"/>
          <p:cNvSpPr/>
          <p:nvPr/>
        </p:nvSpPr>
        <p:spPr>
          <a:xfrm>
            <a:off x="640080" y="4334256"/>
            <a:ext cx="8595360" cy="301752"/>
          </a:xfrm>
          <a:prstGeom prst="rect">
            <a:avLst/>
          </a:prstGeom>
          <a:noFill/>
          <a:ln/>
        </p:spPr>
        <p:txBody>
          <a:bodyPr wrap="square" lIns="0" tIns="0" rIns="0" bIns="0" rtlCol="0" anchor="ctr"/>
          <a:lstStyle/>
          <a:p>
            <a:pPr indent="0" marL="0">
              <a:buNone/>
            </a:pPr>
            <a:r>
              <a:rPr lang="en-US" sz="1400" dirty="0">
                <a:solidFill>
                  <a:srgbClr val="C9C5B8"/>
                </a:solidFill>
                <a:latin typeface="Calibri" pitchFamily="34" charset="0"/>
                <a:ea typeface="Calibri" pitchFamily="34" charset="-122"/>
                <a:cs typeface="Calibri" pitchFamily="34" charset="-120"/>
              </a:rPr>
              <a:t>Matt Sencenbaugh  ·  Founder, WrestlingIQ</a:t>
            </a:r>
            <a:endParaRPr lang="en-US" sz="1400" dirty="0"/>
          </a:p>
        </p:txBody>
      </p:sp>
      <p:sp>
        <p:nvSpPr>
          <p:cNvPr id="8" name="Text 6"/>
          <p:cNvSpPr/>
          <p:nvPr/>
        </p:nvSpPr>
        <p:spPr>
          <a:xfrm>
            <a:off x="640080" y="4718304"/>
            <a:ext cx="8595360" cy="320040"/>
          </a:xfrm>
          <a:prstGeom prst="rect">
            <a:avLst/>
          </a:prstGeom>
          <a:noFill/>
          <a:ln/>
        </p:spPr>
        <p:txBody>
          <a:bodyPr wrap="square" lIns="0" tIns="0" rIns="0" bIns="0" rtlCol="0" anchor="ctr"/>
          <a:lstStyle/>
          <a:p>
            <a:pPr indent="0" marL="0">
              <a:buNone/>
            </a:pPr>
            <a:r>
              <a:rPr lang="en-US" sz="1200" dirty="0">
                <a:solidFill>
                  <a:srgbClr val="B6B1A9"/>
                </a:solidFill>
                <a:latin typeface="Calibri" pitchFamily="34" charset="0"/>
                <a:ea typeface="Calibri" pitchFamily="34" charset="-122"/>
                <a:cs typeface="Calibri" pitchFamily="34" charset="-120"/>
              </a:rPr>
              <a:t>3rd Annual Stanford Wrestling Coaches / Leaders Clinic  ·  September 12  ·  Block 1, Kissick Auditorium</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CONTEXT</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Where the examples in this session come from</a:t>
            </a:r>
            <a:endParaRPr lang="en-US" sz="3400" dirty="0"/>
          </a:p>
        </p:txBody>
      </p:sp>
      <p:sp>
        <p:nvSpPr>
          <p:cNvPr id="4" name="Shape 2"/>
          <p:cNvSpPr/>
          <p:nvPr/>
        </p:nvSpPr>
        <p:spPr>
          <a:xfrm>
            <a:off x="640080" y="2011680"/>
            <a:ext cx="1088136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Shape 3"/>
          <p:cNvSpPr/>
          <p:nvPr/>
        </p:nvSpPr>
        <p:spPr>
          <a:xfrm>
            <a:off x="960120" y="2322576"/>
            <a:ext cx="420624" cy="420624"/>
          </a:xfrm>
          <a:prstGeom prst="ellipse">
            <a:avLst/>
          </a:prstGeom>
          <a:solidFill>
            <a:srgbClr val="8C1515"/>
          </a:solidFill>
          <a:ln w="12700">
            <a:solidFill>
              <a:srgbClr val="8C1515"/>
            </a:solidFill>
            <a:prstDash val="solid"/>
          </a:ln>
        </p:spPr>
      </p:sp>
      <p:sp>
        <p:nvSpPr>
          <p:cNvPr id="6" name="Text 4"/>
          <p:cNvSpPr/>
          <p:nvPr/>
        </p:nvSpPr>
        <p:spPr>
          <a:xfrm>
            <a:off x="960120" y="2322576"/>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1600200" y="2212848"/>
            <a:ext cx="9418320" cy="310896"/>
          </a:xfrm>
          <a:prstGeom prst="rect">
            <a:avLst/>
          </a:prstGeom>
          <a:noFill/>
          <a:ln/>
        </p:spPr>
        <p:txBody>
          <a:bodyPr wrap="square" lIns="0" tIns="0" rIns="0" bIns="0" rtlCol="0" anchor="ctr"/>
          <a:lstStyle/>
          <a:p>
            <a:pPr indent="0" marL="0">
              <a:buNone/>
            </a:pPr>
            <a:r>
              <a:rPr lang="en-US" sz="1750" b="1" dirty="0">
                <a:solidFill>
                  <a:srgbClr val="8C1515"/>
                </a:solidFill>
                <a:latin typeface="Calibri" pitchFamily="34" charset="0"/>
                <a:ea typeface="Calibri" pitchFamily="34" charset="-122"/>
                <a:cs typeface="Calibri" pitchFamily="34" charset="-120"/>
              </a:rPr>
              <a:t>A CCS high school program</a:t>
            </a:r>
            <a:endParaRPr lang="en-US" sz="1750" dirty="0"/>
          </a:p>
        </p:txBody>
      </p:sp>
      <p:sp>
        <p:nvSpPr>
          <p:cNvPr id="8" name="Text 6"/>
          <p:cNvSpPr/>
          <p:nvPr/>
        </p:nvSpPr>
        <p:spPr>
          <a:xfrm>
            <a:off x="1600200" y="2542032"/>
            <a:ext cx="9418320" cy="310896"/>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Fremont High School — boys and girls, varsity through second man. The draft schedule we’ll pick apart is theirs.</a:t>
            </a:r>
            <a:endParaRPr lang="en-US" sz="1400" dirty="0"/>
          </a:p>
        </p:txBody>
      </p:sp>
      <p:sp>
        <p:nvSpPr>
          <p:cNvPr id="9" name="Shape 7"/>
          <p:cNvSpPr/>
          <p:nvPr/>
        </p:nvSpPr>
        <p:spPr>
          <a:xfrm>
            <a:off x="640080" y="3182112"/>
            <a:ext cx="10881360" cy="1051560"/>
          </a:xfrm>
          <a:prstGeom prst="roundRect">
            <a:avLst>
              <a:gd name="adj" fmla="val 5217"/>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0" name="Shape 8"/>
          <p:cNvSpPr/>
          <p:nvPr/>
        </p:nvSpPr>
        <p:spPr>
          <a:xfrm>
            <a:off x="960120" y="3493008"/>
            <a:ext cx="420624" cy="420624"/>
          </a:xfrm>
          <a:prstGeom prst="ellipse">
            <a:avLst/>
          </a:prstGeom>
          <a:solidFill>
            <a:srgbClr val="8C1515"/>
          </a:solidFill>
          <a:ln w="12700">
            <a:solidFill>
              <a:srgbClr val="8C1515"/>
            </a:solidFill>
            <a:prstDash val="solid"/>
          </a:ln>
        </p:spPr>
      </p:sp>
      <p:sp>
        <p:nvSpPr>
          <p:cNvPr id="11" name="Text 9"/>
          <p:cNvSpPr/>
          <p:nvPr/>
        </p:nvSpPr>
        <p:spPr>
          <a:xfrm>
            <a:off x="960120" y="3493008"/>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1600200" y="3383280"/>
            <a:ext cx="9418320" cy="310896"/>
          </a:xfrm>
          <a:prstGeom prst="rect">
            <a:avLst/>
          </a:prstGeom>
          <a:noFill/>
          <a:ln/>
        </p:spPr>
        <p:txBody>
          <a:bodyPr wrap="square" lIns="0" tIns="0" rIns="0" bIns="0" rtlCol="0" anchor="ctr"/>
          <a:lstStyle/>
          <a:p>
            <a:pPr indent="0" marL="0">
              <a:buNone/>
            </a:pPr>
            <a:r>
              <a:rPr lang="en-US" sz="1750" b="1" dirty="0">
                <a:solidFill>
                  <a:srgbClr val="175E54"/>
                </a:solidFill>
                <a:latin typeface="Calibri" pitchFamily="34" charset="0"/>
                <a:ea typeface="Calibri" pitchFamily="34" charset="-122"/>
                <a:cs typeface="Calibri" pitchFamily="34" charset="-120"/>
              </a:rPr>
              <a:t>A USA Wrestling charter club</a:t>
            </a:r>
            <a:endParaRPr lang="en-US" sz="1750" dirty="0"/>
          </a:p>
        </p:txBody>
      </p:sp>
      <p:sp>
        <p:nvSpPr>
          <p:cNvPr id="13" name="Text 11"/>
          <p:cNvSpPr/>
          <p:nvPr/>
        </p:nvSpPr>
        <p:spPr>
          <a:xfrm>
            <a:off x="1600200" y="3712464"/>
            <a:ext cx="9418320" cy="310896"/>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Sunnyvale Wrestling Club — non-profit, all volunteer, operating year-round.</a:t>
            </a:r>
            <a:endParaRPr lang="en-US" sz="1400" dirty="0"/>
          </a:p>
        </p:txBody>
      </p:sp>
      <p:sp>
        <p:nvSpPr>
          <p:cNvPr id="14" name="Shape 12"/>
          <p:cNvSpPr/>
          <p:nvPr/>
        </p:nvSpPr>
        <p:spPr>
          <a:xfrm>
            <a:off x="640080" y="4352544"/>
            <a:ext cx="1088136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5" name="Shape 13"/>
          <p:cNvSpPr/>
          <p:nvPr/>
        </p:nvSpPr>
        <p:spPr>
          <a:xfrm>
            <a:off x="960120" y="4663440"/>
            <a:ext cx="420624" cy="420624"/>
          </a:xfrm>
          <a:prstGeom prst="ellipse">
            <a:avLst/>
          </a:prstGeom>
          <a:solidFill>
            <a:srgbClr val="8C1515"/>
          </a:solidFill>
          <a:ln w="12700">
            <a:solidFill>
              <a:srgbClr val="8C1515"/>
            </a:solidFill>
            <a:prstDash val="solid"/>
          </a:ln>
        </p:spPr>
      </p:sp>
      <p:sp>
        <p:nvSpPr>
          <p:cNvPr id="16" name="Text 14"/>
          <p:cNvSpPr/>
          <p:nvPr/>
        </p:nvSpPr>
        <p:spPr>
          <a:xfrm>
            <a:off x="960120" y="4663440"/>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p:nvPr/>
        </p:nvSpPr>
        <p:spPr>
          <a:xfrm>
            <a:off x="1600200" y="4553712"/>
            <a:ext cx="9418320" cy="310896"/>
          </a:xfrm>
          <a:prstGeom prst="rect">
            <a:avLst/>
          </a:prstGeom>
          <a:noFill/>
          <a:ln/>
        </p:spPr>
        <p:txBody>
          <a:bodyPr wrap="square" lIns="0" tIns="0" rIns="0" bIns="0" rtlCol="0" anchor="ctr"/>
          <a:lstStyle/>
          <a:p>
            <a:pPr indent="0" marL="0">
              <a:buNone/>
            </a:pPr>
            <a:r>
              <a:rPr lang="en-US" sz="1750" b="1" dirty="0">
                <a:solidFill>
                  <a:srgbClr val="8C1515"/>
                </a:solidFill>
                <a:latin typeface="Calibri" pitchFamily="34" charset="0"/>
                <a:ea typeface="Calibri" pitchFamily="34" charset="-122"/>
                <a:cs typeface="Calibri" pitchFamily="34" charset="-120"/>
              </a:rPr>
              <a:t>School-based feeder programming</a:t>
            </a:r>
            <a:endParaRPr lang="en-US" sz="1750" dirty="0"/>
          </a:p>
        </p:txBody>
      </p:sp>
      <p:sp>
        <p:nvSpPr>
          <p:cNvPr id="18" name="Text 16"/>
          <p:cNvSpPr/>
          <p:nvPr/>
        </p:nvSpPr>
        <p:spPr>
          <a:xfrm>
            <a:off x="1600200" y="4882896"/>
            <a:ext cx="9418320" cy="310896"/>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An elementary league run with Sunnyvale School District, plus Columbia Middle School.</a:t>
            </a:r>
            <a:endParaRPr lang="en-US" sz="1400" dirty="0"/>
          </a:p>
        </p:txBody>
      </p:sp>
      <p:sp>
        <p:nvSpPr>
          <p:cNvPr id="19" name="Text 17"/>
          <p:cNvSpPr/>
          <p:nvPr/>
        </p:nvSpPr>
        <p:spPr>
          <a:xfrm>
            <a:off x="640080" y="5669280"/>
            <a:ext cx="10881360" cy="365760"/>
          </a:xfrm>
          <a:prstGeom prst="rect">
            <a:avLst/>
          </a:prstGeom>
          <a:noFill/>
          <a:ln/>
        </p:spPr>
        <p:txBody>
          <a:bodyPr wrap="square" lIns="0" tIns="0" rIns="0" bIns="0" rtlCol="0" anchor="ctr"/>
          <a:lstStyle/>
          <a:p>
            <a:pPr indent="0" marL="0">
              <a:buNone/>
            </a:pPr>
            <a:r>
              <a:rPr lang="en-US" sz="1700" i="1" dirty="0">
                <a:solidFill>
                  <a:srgbClr val="53565A"/>
                </a:solidFill>
                <a:latin typeface="Cambria" pitchFamily="34" charset="0"/>
                <a:ea typeface="Cambria" pitchFamily="34" charset="-122"/>
                <a:cs typeface="Cambria" pitchFamily="34" charset="-120"/>
              </a:rPr>
              <a:t>Different sizes, different budgets, different rules. Take what maps onto your situation and ignore the rest.</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SCOPE</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What this session covers</a:t>
            </a:r>
            <a:endParaRPr lang="en-US" sz="3400" dirty="0"/>
          </a:p>
        </p:txBody>
      </p:sp>
      <p:sp>
        <p:nvSpPr>
          <p:cNvPr id="4" name="Shape 2"/>
          <p:cNvSpPr/>
          <p:nvPr/>
        </p:nvSpPr>
        <p:spPr>
          <a:xfrm>
            <a:off x="640080" y="1783080"/>
            <a:ext cx="5349240" cy="2514600"/>
          </a:xfrm>
          <a:prstGeom prst="roundRect">
            <a:avLst>
              <a:gd name="adj" fmla="val 218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60120" y="2011680"/>
            <a:ext cx="4709160" cy="274320"/>
          </a:xfrm>
          <a:prstGeom prst="rect">
            <a:avLst/>
          </a:prstGeom>
          <a:noFill/>
          <a:ln/>
        </p:spPr>
        <p:txBody>
          <a:bodyPr wrap="square" lIns="0" tIns="0" rIns="0" bIns="0" rtlCol="0" anchor="ctr"/>
          <a:lstStyle/>
          <a:p>
            <a:pPr indent="0" marL="0">
              <a:buNone/>
            </a:pPr>
            <a:r>
              <a:rPr lang="en-US" sz="1200" b="1" spc="150" kern="0" dirty="0">
                <a:solidFill>
                  <a:srgbClr val="8C1515"/>
                </a:solidFill>
                <a:latin typeface="Calibri" pitchFamily="34" charset="0"/>
                <a:ea typeface="Calibri" pitchFamily="34" charset="-122"/>
                <a:cs typeface="Calibri" pitchFamily="34" charset="-120"/>
              </a:rPr>
              <a:t>In this block</a:t>
            </a:r>
            <a:endParaRPr lang="en-US" sz="1200" dirty="0"/>
          </a:p>
        </p:txBody>
      </p:sp>
      <p:sp>
        <p:nvSpPr>
          <p:cNvPr id="6" name="Text 4"/>
          <p:cNvSpPr/>
          <p:nvPr/>
        </p:nvSpPr>
        <p:spPr>
          <a:xfrm>
            <a:off x="960120" y="2395728"/>
            <a:ext cx="4709160" cy="18288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2E2D29"/>
                </a:solidFill>
                <a:latin typeface="Calibri" pitchFamily="34" charset="0"/>
                <a:ea typeface="Calibri" pitchFamily="34" charset="-122"/>
                <a:cs typeface="Calibri" pitchFamily="34" charset="-120"/>
              </a:rPr>
              <a:t>Which events to enter, and why</a:t>
            </a:r>
            <a:endParaRPr lang="en-US" sz="1500" dirty="0"/>
          </a:p>
          <a:p>
            <a:pPr marL="342900" indent="-342900">
              <a:spcAft>
                <a:spcPts val="800"/>
              </a:spcAft>
              <a:buSzPct val="100000"/>
              <a:buChar char="•"/>
            </a:pPr>
            <a:r>
              <a:rPr lang="en-US" sz="1500" dirty="0">
                <a:solidFill>
                  <a:srgbClr val="2E2D29"/>
                </a:solidFill>
                <a:latin typeface="Calibri" pitchFamily="34" charset="0"/>
                <a:ea typeface="Calibri" pitchFamily="34" charset="-122"/>
                <a:cs typeface="Calibri" pitchFamily="34" charset="-120"/>
              </a:rPr>
              <a:t>The rules that bound your calendar</a:t>
            </a:r>
            <a:endParaRPr lang="en-US" sz="1500" dirty="0"/>
          </a:p>
          <a:p>
            <a:pPr marL="342900" indent="-342900">
              <a:spcAft>
                <a:spcPts val="800"/>
              </a:spcAft>
              <a:buSzPct val="100000"/>
              <a:buChar char="•"/>
            </a:pPr>
            <a:r>
              <a:rPr lang="en-US" sz="1500" dirty="0">
                <a:solidFill>
                  <a:srgbClr val="2E2D29"/>
                </a:solidFill>
                <a:latin typeface="Calibri" pitchFamily="34" charset="0"/>
                <a:ea typeface="Calibri" pitchFamily="34" charset="-122"/>
                <a:cs typeface="Calibri" pitchFamily="34" charset="-120"/>
              </a:rPr>
              <a:t>Hosting your own event</a:t>
            </a:r>
            <a:endParaRPr lang="en-US" sz="1500" dirty="0"/>
          </a:p>
          <a:p>
            <a:pPr marL="342900" indent="-342900">
              <a:spcAft>
                <a:spcPts val="800"/>
              </a:spcAft>
              <a:buSzPct val="100000"/>
              <a:buChar char="•"/>
            </a:pPr>
            <a:r>
              <a:rPr lang="en-US" sz="1500" dirty="0">
                <a:solidFill>
                  <a:srgbClr val="2E2D29"/>
                </a:solidFill>
                <a:latin typeface="Calibri" pitchFamily="34" charset="0"/>
                <a:ea typeface="Calibri" pitchFamily="34" charset="-122"/>
                <a:cs typeface="Calibri" pitchFamily="34" charset="-120"/>
              </a:rPr>
              <a:t>The year-round entity structure</a:t>
            </a:r>
            <a:endParaRPr lang="en-US" sz="1500" dirty="0"/>
          </a:p>
          <a:p>
            <a:pPr marL="342900" indent="-342900">
              <a:spcAft>
                <a:spcPts val="800"/>
              </a:spcAft>
              <a:buSzPct val="100000"/>
              <a:buChar char="•"/>
            </a:pPr>
            <a:r>
              <a:rPr lang="en-US" sz="1500" dirty="0">
                <a:solidFill>
                  <a:srgbClr val="2E2D29"/>
                </a:solidFill>
                <a:latin typeface="Calibri" pitchFamily="34" charset="0"/>
                <a:ea typeface="Calibri" pitchFamily="34" charset="-122"/>
                <a:cs typeface="Calibri" pitchFamily="34" charset="-120"/>
              </a:rPr>
              <a:t>Which platform owns which job</a:t>
            </a:r>
            <a:endParaRPr lang="en-US" sz="1500" dirty="0"/>
          </a:p>
        </p:txBody>
      </p:sp>
      <p:sp>
        <p:nvSpPr>
          <p:cNvPr id="7" name="Shape 5"/>
          <p:cNvSpPr/>
          <p:nvPr/>
        </p:nvSpPr>
        <p:spPr>
          <a:xfrm>
            <a:off x="6355080" y="1783080"/>
            <a:ext cx="5166360" cy="2514600"/>
          </a:xfrm>
          <a:prstGeom prst="roundRect">
            <a:avLst>
              <a:gd name="adj" fmla="val 2182"/>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6675120" y="2011680"/>
            <a:ext cx="4526280" cy="274320"/>
          </a:xfrm>
          <a:prstGeom prst="rect">
            <a:avLst/>
          </a:prstGeom>
          <a:noFill/>
          <a:ln/>
        </p:spPr>
        <p:txBody>
          <a:bodyPr wrap="square" lIns="0" tIns="0" rIns="0" bIns="0" rtlCol="0" anchor="ctr"/>
          <a:lstStyle/>
          <a:p>
            <a:pPr indent="0" marL="0">
              <a:buNone/>
            </a:pPr>
            <a:r>
              <a:rPr lang="en-US" sz="1200" b="1" spc="150" kern="0" dirty="0">
                <a:solidFill>
                  <a:srgbClr val="175E54"/>
                </a:solidFill>
                <a:latin typeface="Calibri" pitchFamily="34" charset="0"/>
                <a:ea typeface="Calibri" pitchFamily="34" charset="-122"/>
                <a:cs typeface="Calibri" pitchFamily="34" charset="-120"/>
              </a:rPr>
              <a:t>Covered elsewhere today</a:t>
            </a:r>
            <a:endParaRPr lang="en-US" sz="1200" dirty="0"/>
          </a:p>
        </p:txBody>
      </p:sp>
      <p:sp>
        <p:nvSpPr>
          <p:cNvPr id="9" name="Text 7"/>
          <p:cNvSpPr/>
          <p:nvPr/>
        </p:nvSpPr>
        <p:spPr>
          <a:xfrm>
            <a:off x="6675120" y="2450592"/>
            <a:ext cx="4526280" cy="25603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WrestlingIQ, in depth</a:t>
            </a:r>
            <a:endParaRPr lang="en-US" sz="1500" dirty="0"/>
          </a:p>
        </p:txBody>
      </p:sp>
      <p:sp>
        <p:nvSpPr>
          <p:cNvPr id="10" name="Text 8"/>
          <p:cNvSpPr/>
          <p:nvPr/>
        </p:nvSpPr>
        <p:spPr>
          <a:xfrm>
            <a:off x="6675120" y="2706624"/>
            <a:ext cx="4526280" cy="256032"/>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Matt Sencenbaugh · Block 2, this room, 10:45</a:t>
            </a:r>
            <a:endParaRPr lang="en-US" sz="1250" dirty="0"/>
          </a:p>
        </p:txBody>
      </p:sp>
      <p:sp>
        <p:nvSpPr>
          <p:cNvPr id="11" name="Text 9"/>
          <p:cNvSpPr/>
          <p:nvPr/>
        </p:nvSpPr>
        <p:spPr>
          <a:xfrm>
            <a:off x="6675120" y="3054096"/>
            <a:ext cx="4526280" cy="25603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Periodization &amp; peaking</a:t>
            </a:r>
            <a:endParaRPr lang="en-US" sz="1500" dirty="0"/>
          </a:p>
        </p:txBody>
      </p:sp>
      <p:sp>
        <p:nvSpPr>
          <p:cNvPr id="12" name="Text 10"/>
          <p:cNvSpPr/>
          <p:nvPr/>
        </p:nvSpPr>
        <p:spPr>
          <a:xfrm>
            <a:off x="6675120" y="3310128"/>
            <a:ext cx="4526280" cy="256032"/>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Chris Ayres · Block 3, this room, 1:15</a:t>
            </a:r>
            <a:endParaRPr lang="en-US" sz="1250" dirty="0"/>
          </a:p>
        </p:txBody>
      </p:sp>
      <p:sp>
        <p:nvSpPr>
          <p:cNvPr id="13" name="Text 11"/>
          <p:cNvSpPr/>
          <p:nvPr/>
        </p:nvSpPr>
        <p:spPr>
          <a:xfrm>
            <a:off x="6675120" y="3657600"/>
            <a:ext cx="4526280" cy="25603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Volunteers, community, culture</a:t>
            </a:r>
            <a:endParaRPr lang="en-US" sz="1500" dirty="0"/>
          </a:p>
        </p:txBody>
      </p:sp>
      <p:sp>
        <p:nvSpPr>
          <p:cNvPr id="14" name="Text 12"/>
          <p:cNvSpPr/>
          <p:nvPr/>
        </p:nvSpPr>
        <p:spPr>
          <a:xfrm>
            <a:off x="6675120" y="3913632"/>
            <a:ext cx="4526280" cy="256032"/>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Wendy Lien · Block 4, patio, 3:00</a:t>
            </a:r>
            <a:endParaRPr lang="en-US" sz="1250" dirty="0"/>
          </a:p>
        </p:txBody>
      </p:sp>
      <p:sp>
        <p:nvSpPr>
          <p:cNvPr id="15" name="Text 13"/>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There is a 20-minute working block in the middle. Bring a pen and the planner handout.</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1463040" y="4023360"/>
            <a:ext cx="4206240" cy="4206240"/>
          </a:xfrm>
          <a:prstGeom prst="ellipse">
            <a:avLst/>
          </a:prstGeom>
          <a:solidFill>
            <a:srgbClr val="8C1515"/>
          </a:solidFill>
          <a:ln w="12700">
            <a:solidFill>
              <a:srgbClr val="8C1515"/>
            </a:solidFill>
            <a:prstDash val="solid"/>
          </a:ln>
        </p:spPr>
      </p:sp>
      <p:sp>
        <p:nvSpPr>
          <p:cNvPr id="3" name="Text 1"/>
          <p:cNvSpPr/>
          <p:nvPr/>
        </p:nvSpPr>
        <p:spPr>
          <a:xfrm>
            <a:off x="1371600" y="2011680"/>
            <a:ext cx="9509760" cy="1828800"/>
          </a:xfrm>
          <a:prstGeom prst="rect">
            <a:avLst/>
          </a:prstGeom>
          <a:noFill/>
          <a:ln/>
        </p:spPr>
        <p:txBody>
          <a:bodyPr wrap="square" lIns="0" tIns="0" rIns="0" bIns="0" rtlCol="0" anchor="ctr"/>
          <a:lstStyle/>
          <a:p>
            <a:pPr indent="0" marL="0">
              <a:lnSpc>
                <a:spcPts val="4600"/>
              </a:lnSpc>
              <a:buNone/>
            </a:pPr>
            <a:r>
              <a:rPr lang="en-US" sz="4000" b="1" dirty="0">
                <a:solidFill>
                  <a:srgbClr val="FFFFFF"/>
                </a:solidFill>
                <a:latin typeface="Cambria" pitchFamily="34" charset="0"/>
                <a:ea typeface="Cambria" pitchFamily="34" charset="-122"/>
                <a:cs typeface="Cambria" pitchFamily="34" charset="-120"/>
              </a:rPr>
              <a:t>The schedule you build in October</a:t>
            </a:r>
            <a:endParaRPr lang="en-US" sz="4000" dirty="0"/>
          </a:p>
          <a:p>
            <a:pPr indent="0" marL="0">
              <a:lnSpc>
                <a:spcPts val="4600"/>
              </a:lnSpc>
              <a:buNone/>
            </a:pPr>
            <a:r>
              <a:rPr lang="en-US" sz="4000" b="1" dirty="0">
                <a:solidFill>
                  <a:srgbClr val="FFFFFF"/>
                </a:solidFill>
                <a:latin typeface="Cambria" pitchFamily="34" charset="0"/>
                <a:ea typeface="Cambria" pitchFamily="34" charset="-122"/>
                <a:cs typeface="Cambria" pitchFamily="34" charset="-120"/>
              </a:rPr>
              <a:t>decides who your team is in February.</a:t>
            </a:r>
            <a:endParaRPr lang="en-US" sz="4000" dirty="0"/>
          </a:p>
        </p:txBody>
      </p:sp>
      <p:sp>
        <p:nvSpPr>
          <p:cNvPr id="4" name="Text 2"/>
          <p:cNvSpPr/>
          <p:nvPr/>
        </p:nvSpPr>
        <p:spPr>
          <a:xfrm>
            <a:off x="1371600" y="4114800"/>
            <a:ext cx="9509760" cy="457200"/>
          </a:xfrm>
          <a:prstGeom prst="rect">
            <a:avLst/>
          </a:prstGeom>
          <a:noFill/>
          <a:ln/>
        </p:spPr>
        <p:txBody>
          <a:bodyPr wrap="square" lIns="0" tIns="0" rIns="0" bIns="0" rtlCol="0" anchor="ctr"/>
          <a:lstStyle/>
          <a:p>
            <a:pPr indent="0" marL="0">
              <a:buNone/>
            </a:pPr>
            <a:r>
              <a:rPr lang="en-US" sz="1900" dirty="0">
                <a:solidFill>
                  <a:srgbClr val="DAD7CB"/>
                </a:solidFill>
                <a:latin typeface="Calibri" pitchFamily="34" charset="0"/>
                <a:ea typeface="Calibri" pitchFamily="34" charset="-122"/>
                <a:cs typeface="Calibri" pitchFamily="34" charset="-120"/>
              </a:rPr>
              <a:t>Not the practice plan. Not the technique. The calendar.</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CORE TRADE</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Duals and tournaments buy different things</a:t>
            </a:r>
            <a:endParaRPr lang="en-US" sz="3400" dirty="0"/>
          </a:p>
        </p:txBody>
      </p:sp>
      <p:sp>
        <p:nvSpPr>
          <p:cNvPr id="4" name="Shape 2"/>
          <p:cNvSpPr/>
          <p:nvPr/>
        </p:nvSpPr>
        <p:spPr>
          <a:xfrm>
            <a:off x="640080" y="1737360"/>
            <a:ext cx="5349240" cy="2743200"/>
          </a:xfrm>
          <a:prstGeom prst="roundRect">
            <a:avLst>
              <a:gd name="adj" fmla="val 2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1005840" y="1965960"/>
            <a:ext cx="4617720" cy="365760"/>
          </a:xfrm>
          <a:prstGeom prst="rect">
            <a:avLst/>
          </a:prstGeom>
          <a:noFill/>
          <a:ln/>
        </p:spPr>
        <p:txBody>
          <a:bodyPr wrap="square" lIns="0" tIns="0" rIns="0" bIns="0" rtlCol="0" anchor="ctr"/>
          <a:lstStyle/>
          <a:p>
            <a:pPr indent="0" marL="0">
              <a:buNone/>
            </a:pPr>
            <a:r>
              <a:rPr lang="en-US" sz="2600" b="1" dirty="0">
                <a:solidFill>
                  <a:srgbClr val="8C1515"/>
                </a:solidFill>
                <a:latin typeface="Cambria" pitchFamily="34" charset="0"/>
                <a:ea typeface="Cambria" pitchFamily="34" charset="-122"/>
                <a:cs typeface="Cambria" pitchFamily="34" charset="-120"/>
              </a:rPr>
              <a:t>DUALS</a:t>
            </a:r>
            <a:endParaRPr lang="en-US" sz="2600" dirty="0"/>
          </a:p>
        </p:txBody>
      </p:sp>
      <p:sp>
        <p:nvSpPr>
          <p:cNvPr id="6" name="Text 4"/>
          <p:cNvSpPr/>
          <p:nvPr/>
        </p:nvSpPr>
        <p:spPr>
          <a:xfrm>
            <a:off x="1005840" y="2359152"/>
            <a:ext cx="4617720" cy="274320"/>
          </a:xfrm>
          <a:prstGeom prst="rect">
            <a:avLst/>
          </a:prstGeom>
          <a:noFill/>
          <a:ln/>
        </p:spPr>
        <p:txBody>
          <a:bodyPr wrap="square" lIns="0" tIns="0" rIns="0" bIns="0" rtlCol="0" anchor="ctr"/>
          <a:lstStyle/>
          <a:p>
            <a:pPr indent="0" marL="0">
              <a:buNone/>
            </a:pPr>
            <a:r>
              <a:rPr lang="en-US" sz="1400" i="1" dirty="0">
                <a:solidFill>
                  <a:srgbClr val="53565A"/>
                </a:solidFill>
                <a:latin typeface="Calibri" pitchFamily="34" charset="0"/>
                <a:ea typeface="Calibri" pitchFamily="34" charset="-122"/>
                <a:cs typeface="Calibri" pitchFamily="34" charset="-120"/>
              </a:rPr>
              <a:t>Buy a team</a:t>
            </a:r>
            <a:endParaRPr lang="en-US" sz="1400" dirty="0"/>
          </a:p>
        </p:txBody>
      </p:sp>
      <p:sp>
        <p:nvSpPr>
          <p:cNvPr id="7" name="Text 5"/>
          <p:cNvSpPr/>
          <p:nvPr/>
        </p:nvSpPr>
        <p:spPr>
          <a:xfrm>
            <a:off x="1005840" y="2788920"/>
            <a:ext cx="4617720" cy="1463040"/>
          </a:xfrm>
          <a:prstGeom prst="rect">
            <a:avLst/>
          </a:prstGeom>
          <a:noFill/>
          <a:ln/>
        </p:spPr>
        <p:txBody>
          <a:bodyPr wrap="square" lIns="0" tIns="0" rIns="0" bIns="0" rtlCol="0" anchor="t"/>
          <a:lstStyle/>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Your lineup competes — one wrestler per weight, head to head</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Lineup identity, forfeits exposed, roles clarified</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Short day, low cost, no hotel</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Crowd, senior night, families can attend</a:t>
            </a:r>
            <a:endParaRPr lang="en-US" sz="1400" dirty="0"/>
          </a:p>
        </p:txBody>
      </p:sp>
      <p:sp>
        <p:nvSpPr>
          <p:cNvPr id="8" name="Shape 6"/>
          <p:cNvSpPr/>
          <p:nvPr/>
        </p:nvSpPr>
        <p:spPr>
          <a:xfrm>
            <a:off x="6355080" y="1737360"/>
            <a:ext cx="5166360" cy="2743200"/>
          </a:xfrm>
          <a:prstGeom prst="roundRect">
            <a:avLst>
              <a:gd name="adj" fmla="val 2000"/>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6720840" y="1965960"/>
            <a:ext cx="4434840" cy="365760"/>
          </a:xfrm>
          <a:prstGeom prst="rect">
            <a:avLst/>
          </a:prstGeom>
          <a:noFill/>
          <a:ln/>
        </p:spPr>
        <p:txBody>
          <a:bodyPr wrap="square" lIns="0" tIns="0" rIns="0" bIns="0" rtlCol="0" anchor="ctr"/>
          <a:lstStyle/>
          <a:p>
            <a:pPr indent="0" marL="0">
              <a:buNone/>
            </a:pPr>
            <a:r>
              <a:rPr lang="en-US" sz="2600" b="1" dirty="0">
                <a:solidFill>
                  <a:srgbClr val="175E54"/>
                </a:solidFill>
                <a:latin typeface="Cambria" pitchFamily="34" charset="0"/>
                <a:ea typeface="Cambria" pitchFamily="34" charset="-122"/>
                <a:cs typeface="Cambria" pitchFamily="34" charset="-120"/>
              </a:rPr>
              <a:t>TOURNAMENTS</a:t>
            </a:r>
            <a:endParaRPr lang="en-US" sz="2600" dirty="0"/>
          </a:p>
        </p:txBody>
      </p:sp>
      <p:sp>
        <p:nvSpPr>
          <p:cNvPr id="10" name="Text 8"/>
          <p:cNvSpPr/>
          <p:nvPr/>
        </p:nvSpPr>
        <p:spPr>
          <a:xfrm>
            <a:off x="6720840" y="2359152"/>
            <a:ext cx="4434840" cy="274320"/>
          </a:xfrm>
          <a:prstGeom prst="rect">
            <a:avLst/>
          </a:prstGeom>
          <a:noFill/>
          <a:ln/>
        </p:spPr>
        <p:txBody>
          <a:bodyPr wrap="square" lIns="0" tIns="0" rIns="0" bIns="0" rtlCol="0" anchor="ctr"/>
          <a:lstStyle/>
          <a:p>
            <a:pPr indent="0" marL="0">
              <a:buNone/>
            </a:pPr>
            <a:r>
              <a:rPr lang="en-US" sz="1400" i="1" dirty="0">
                <a:solidFill>
                  <a:srgbClr val="53565A"/>
                </a:solidFill>
                <a:latin typeface="Calibri" pitchFamily="34" charset="0"/>
                <a:ea typeface="Calibri" pitchFamily="34" charset="-122"/>
                <a:cs typeface="Calibri" pitchFamily="34" charset="-120"/>
              </a:rPr>
              <a:t>Buy individuals</a:t>
            </a:r>
            <a:endParaRPr lang="en-US" sz="1400" dirty="0"/>
          </a:p>
        </p:txBody>
      </p:sp>
      <p:sp>
        <p:nvSpPr>
          <p:cNvPr id="11" name="Text 9"/>
          <p:cNvSpPr/>
          <p:nvPr/>
        </p:nvSpPr>
        <p:spPr>
          <a:xfrm>
            <a:off x="6720840" y="2788920"/>
            <a:ext cx="4434840" cy="1463040"/>
          </a:xfrm>
          <a:prstGeom prst="rect">
            <a:avLst/>
          </a:prstGeom>
          <a:noFill/>
          <a:ln/>
        </p:spPr>
        <p:txBody>
          <a:bodyPr wrap="square" lIns="0" tIns="0" rIns="0" bIns="0" rtlCol="0" anchor="t"/>
          <a:lstStyle/>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Two matches guaranteed to anyone entered; 4 to 6 for those who place</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Unfamiliar opponents and styles the room can’t simulate</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Postseason rehearsal: bracket, seed, wait, repeat</a:t>
            </a:r>
            <a:endParaRPr lang="en-US" sz="1400" dirty="0"/>
          </a:p>
          <a:p>
            <a:pPr marL="342900" indent="-342900">
              <a:spcAft>
                <a:spcPts val="700"/>
              </a:spcAft>
              <a:buSzPct val="100000"/>
              <a:buChar char="•"/>
            </a:pPr>
            <a:r>
              <a:rPr lang="en-US" sz="1400" dirty="0">
                <a:solidFill>
                  <a:srgbClr val="2E2D29"/>
                </a:solidFill>
                <a:latin typeface="Calibri" pitchFamily="34" charset="0"/>
                <a:ea typeface="Calibri" pitchFamily="34" charset="-122"/>
                <a:cs typeface="Calibri" pitchFamily="34" charset="-120"/>
              </a:rPr>
              <a:t>Long day, entry fees, travel, coaching spread thin</a:t>
            </a:r>
            <a:endParaRPr lang="en-US" sz="1400" dirty="0"/>
          </a:p>
        </p:txBody>
      </p:sp>
      <p:sp>
        <p:nvSpPr>
          <p:cNvPr id="12" name="Text 10"/>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Duals decide who your lineup is. Tournaments decide how good they get — and they are the only place the back half of your roster competes at all.</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COUNT MATCHES, NOT EVENTS</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The number that matters is per wrestler</a:t>
            </a:r>
            <a:endParaRPr lang="en-US" sz="3400" dirty="0"/>
          </a:p>
        </p:txBody>
      </p:sp>
      <p:sp>
        <p:nvSpPr>
          <p:cNvPr id="4" name="Shape 2"/>
          <p:cNvSpPr/>
          <p:nvPr/>
        </p:nvSpPr>
        <p:spPr>
          <a:xfrm>
            <a:off x="640080" y="1828800"/>
            <a:ext cx="3520440" cy="2103120"/>
          </a:xfrm>
          <a:prstGeom prst="roundRect">
            <a:avLst>
              <a:gd name="adj" fmla="val 2609"/>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14400" y="2011680"/>
            <a:ext cx="2971800" cy="868680"/>
          </a:xfrm>
          <a:prstGeom prst="rect">
            <a:avLst/>
          </a:prstGeom>
          <a:noFill/>
          <a:ln/>
        </p:spPr>
        <p:txBody>
          <a:bodyPr wrap="square" lIns="0" tIns="0" rIns="0" bIns="0" rtlCol="0" anchor="ctr"/>
          <a:lstStyle/>
          <a:p>
            <a:pPr indent="0" marL="0">
              <a:buNone/>
            </a:pPr>
            <a:r>
              <a:rPr lang="en-US" sz="5400" b="1" dirty="0">
                <a:solidFill>
                  <a:srgbClr val="8C1515"/>
                </a:solidFill>
                <a:latin typeface="Cambria" pitchFamily="34" charset="0"/>
                <a:ea typeface="Cambria" pitchFamily="34" charset="-122"/>
                <a:cs typeface="Cambria" pitchFamily="34" charset="-120"/>
              </a:rPr>
              <a:t>1</a:t>
            </a:r>
            <a:endParaRPr lang="en-US" sz="5400" dirty="0"/>
          </a:p>
        </p:txBody>
      </p:sp>
      <p:sp>
        <p:nvSpPr>
          <p:cNvPr id="6" name="Text 4"/>
          <p:cNvSpPr/>
          <p:nvPr/>
        </p:nvSpPr>
        <p:spPr>
          <a:xfrm>
            <a:off x="914400" y="2852928"/>
            <a:ext cx="2971800" cy="256032"/>
          </a:xfrm>
          <a:prstGeom prst="rect">
            <a:avLst/>
          </a:prstGeom>
          <a:noFill/>
          <a:ln/>
        </p:spPr>
        <p:txBody>
          <a:bodyPr wrap="square" lIns="0" tIns="0" rIns="0" bIns="0" rtlCol="0" anchor="ctr"/>
          <a:lstStyle/>
          <a:p>
            <a:pPr indent="0" marL="0">
              <a:buNone/>
            </a:pPr>
            <a:r>
              <a:rPr lang="en-US" sz="1300" b="1" spc="100" kern="0" dirty="0">
                <a:solidFill>
                  <a:srgbClr val="53565A"/>
                </a:solidFill>
                <a:latin typeface="Calibri" pitchFamily="34" charset="0"/>
                <a:ea typeface="Calibri" pitchFamily="34" charset="-122"/>
                <a:cs typeface="Calibri" pitchFamily="34" charset="-120"/>
              </a:rPr>
              <a:t>match</a:t>
            </a:r>
            <a:endParaRPr lang="en-US" sz="1300" dirty="0"/>
          </a:p>
        </p:txBody>
      </p:sp>
      <p:sp>
        <p:nvSpPr>
          <p:cNvPr id="7" name="Text 5"/>
          <p:cNvSpPr/>
          <p:nvPr/>
        </p:nvSpPr>
        <p:spPr>
          <a:xfrm>
            <a:off x="914400" y="3154680"/>
            <a:ext cx="2971800" cy="640080"/>
          </a:xfrm>
          <a:prstGeom prst="rect">
            <a:avLst/>
          </a:prstGeom>
          <a:noFill/>
          <a:ln/>
        </p:spPr>
        <p:txBody>
          <a:bodyPr wrap="square" lIns="0" tIns="0" rIns="0" bIns="0" rtlCol="0" anchor="ctr"/>
          <a:lstStyle/>
          <a:p>
            <a:pPr indent="0" marL="0">
              <a:buNone/>
            </a:pPr>
            <a:r>
              <a:rPr lang="en-US" sz="1250" dirty="0">
                <a:solidFill>
                  <a:srgbClr val="2E2D29"/>
                </a:solidFill>
                <a:latin typeface="Calibri" pitchFamily="34" charset="0"/>
                <a:ea typeface="Calibri" pitchFamily="34" charset="-122"/>
                <a:cs typeface="Calibri" pitchFamily="34" charset="-120"/>
              </a:rPr>
              <a:t>Per league dual — and only</a:t>
            </a:r>
            <a:endParaRPr lang="en-US" sz="1250" dirty="0"/>
          </a:p>
          <a:p>
            <a:pPr indent="0" marL="0">
              <a:buNone/>
            </a:pPr>
            <a:r>
              <a:rPr lang="en-US" sz="1250" dirty="0">
                <a:solidFill>
                  <a:srgbClr val="2E2D29"/>
                </a:solidFill>
                <a:latin typeface="Calibri" pitchFamily="34" charset="0"/>
                <a:ea typeface="Calibri" pitchFamily="34" charset="-122"/>
                <a:cs typeface="Calibri" pitchFamily="34" charset="-120"/>
              </a:rPr>
              <a:t>for the wrestler in the lineup</a:t>
            </a:r>
            <a:endParaRPr lang="en-US" sz="1250" dirty="0"/>
          </a:p>
        </p:txBody>
      </p:sp>
      <p:sp>
        <p:nvSpPr>
          <p:cNvPr id="8" name="Shape 6"/>
          <p:cNvSpPr/>
          <p:nvPr/>
        </p:nvSpPr>
        <p:spPr>
          <a:xfrm>
            <a:off x="4325112" y="1828800"/>
            <a:ext cx="3520440" cy="2103120"/>
          </a:xfrm>
          <a:prstGeom prst="roundRect">
            <a:avLst>
              <a:gd name="adj" fmla="val 2609"/>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4599432" y="2011680"/>
            <a:ext cx="2971800" cy="868680"/>
          </a:xfrm>
          <a:prstGeom prst="rect">
            <a:avLst/>
          </a:prstGeom>
          <a:noFill/>
          <a:ln/>
        </p:spPr>
        <p:txBody>
          <a:bodyPr wrap="square" lIns="0" tIns="0" rIns="0" bIns="0" rtlCol="0" anchor="ctr"/>
          <a:lstStyle/>
          <a:p>
            <a:pPr indent="0" marL="0">
              <a:buNone/>
            </a:pPr>
            <a:r>
              <a:rPr lang="en-US" sz="5400" b="1" dirty="0">
                <a:solidFill>
                  <a:srgbClr val="8C1515"/>
                </a:solidFill>
                <a:latin typeface="Cambria" pitchFamily="34" charset="0"/>
                <a:ea typeface="Cambria" pitchFamily="34" charset="-122"/>
                <a:cs typeface="Cambria" pitchFamily="34" charset="-120"/>
              </a:rPr>
              <a:t>2</a:t>
            </a:r>
            <a:endParaRPr lang="en-US" sz="5400" dirty="0"/>
          </a:p>
        </p:txBody>
      </p:sp>
      <p:sp>
        <p:nvSpPr>
          <p:cNvPr id="10" name="Text 8"/>
          <p:cNvSpPr/>
          <p:nvPr/>
        </p:nvSpPr>
        <p:spPr>
          <a:xfrm>
            <a:off x="4599432" y="2852928"/>
            <a:ext cx="2971800" cy="256032"/>
          </a:xfrm>
          <a:prstGeom prst="rect">
            <a:avLst/>
          </a:prstGeom>
          <a:noFill/>
          <a:ln/>
        </p:spPr>
        <p:txBody>
          <a:bodyPr wrap="square" lIns="0" tIns="0" rIns="0" bIns="0" rtlCol="0" anchor="ctr"/>
          <a:lstStyle/>
          <a:p>
            <a:pPr indent="0" marL="0">
              <a:buNone/>
            </a:pPr>
            <a:r>
              <a:rPr lang="en-US" sz="1300" b="1" spc="100" kern="0" dirty="0">
                <a:solidFill>
                  <a:srgbClr val="53565A"/>
                </a:solidFill>
                <a:latin typeface="Calibri" pitchFamily="34" charset="0"/>
                <a:ea typeface="Calibri" pitchFamily="34" charset="-122"/>
                <a:cs typeface="Calibri" pitchFamily="34" charset="-120"/>
              </a:rPr>
              <a:t>matches</a:t>
            </a:r>
            <a:endParaRPr lang="en-US" sz="1300" dirty="0"/>
          </a:p>
        </p:txBody>
      </p:sp>
      <p:sp>
        <p:nvSpPr>
          <p:cNvPr id="11" name="Text 9"/>
          <p:cNvSpPr/>
          <p:nvPr/>
        </p:nvSpPr>
        <p:spPr>
          <a:xfrm>
            <a:off x="4599432" y="3154680"/>
            <a:ext cx="2971800" cy="640080"/>
          </a:xfrm>
          <a:prstGeom prst="rect">
            <a:avLst/>
          </a:prstGeom>
          <a:noFill/>
          <a:ln/>
        </p:spPr>
        <p:txBody>
          <a:bodyPr wrap="square" lIns="0" tIns="0" rIns="0" bIns="0" rtlCol="0" anchor="ctr"/>
          <a:lstStyle/>
          <a:p>
            <a:pPr indent="0" marL="0">
              <a:buNone/>
            </a:pPr>
            <a:r>
              <a:rPr lang="en-US" sz="1250" dirty="0">
                <a:solidFill>
                  <a:srgbClr val="2E2D29"/>
                </a:solidFill>
                <a:latin typeface="Calibri" pitchFamily="34" charset="0"/>
                <a:ea typeface="Calibri" pitchFamily="34" charset="-122"/>
                <a:cs typeface="Calibri" pitchFamily="34" charset="-120"/>
              </a:rPr>
              <a:t>Minimum at a tournament.</a:t>
            </a:r>
            <a:endParaRPr lang="en-US" sz="1250" dirty="0"/>
          </a:p>
          <a:p>
            <a:pPr indent="0" marL="0">
              <a:buNone/>
            </a:pPr>
            <a:r>
              <a:rPr lang="en-US" sz="1250" dirty="0">
                <a:solidFill>
                  <a:srgbClr val="2E2D29"/>
                </a:solidFill>
                <a:latin typeface="Calibri" pitchFamily="34" charset="0"/>
                <a:ea typeface="Calibri" pitchFamily="34" charset="-122"/>
                <a:cs typeface="Calibri" pitchFamily="34" charset="-120"/>
              </a:rPr>
              <a:t>Double elimination guarantees it</a:t>
            </a:r>
            <a:endParaRPr lang="en-US" sz="1250" dirty="0"/>
          </a:p>
        </p:txBody>
      </p:sp>
      <p:sp>
        <p:nvSpPr>
          <p:cNvPr id="12" name="Shape 10"/>
          <p:cNvSpPr/>
          <p:nvPr/>
        </p:nvSpPr>
        <p:spPr>
          <a:xfrm>
            <a:off x="8010144" y="1828800"/>
            <a:ext cx="3520440" cy="2103120"/>
          </a:xfrm>
          <a:prstGeom prst="roundRect">
            <a:avLst>
              <a:gd name="adj" fmla="val 2609"/>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8284464" y="2011680"/>
            <a:ext cx="2971800" cy="868680"/>
          </a:xfrm>
          <a:prstGeom prst="rect">
            <a:avLst/>
          </a:prstGeom>
          <a:noFill/>
          <a:ln/>
        </p:spPr>
        <p:txBody>
          <a:bodyPr wrap="square" lIns="0" tIns="0" rIns="0" bIns="0" rtlCol="0" anchor="ctr"/>
          <a:lstStyle/>
          <a:p>
            <a:pPr indent="0" marL="0">
              <a:buNone/>
            </a:pPr>
            <a:r>
              <a:rPr lang="en-US" sz="5400" b="1" dirty="0">
                <a:solidFill>
                  <a:srgbClr val="8C1515"/>
                </a:solidFill>
                <a:latin typeface="Cambria" pitchFamily="34" charset="0"/>
                <a:ea typeface="Cambria" pitchFamily="34" charset="-122"/>
                <a:cs typeface="Cambria" pitchFamily="34" charset="-120"/>
              </a:rPr>
              <a:t>4–6</a:t>
            </a:r>
            <a:endParaRPr lang="en-US" sz="5400" dirty="0"/>
          </a:p>
        </p:txBody>
      </p:sp>
      <p:sp>
        <p:nvSpPr>
          <p:cNvPr id="14" name="Text 12"/>
          <p:cNvSpPr/>
          <p:nvPr/>
        </p:nvSpPr>
        <p:spPr>
          <a:xfrm>
            <a:off x="8284464" y="2852928"/>
            <a:ext cx="2971800" cy="256032"/>
          </a:xfrm>
          <a:prstGeom prst="rect">
            <a:avLst/>
          </a:prstGeom>
          <a:noFill/>
          <a:ln/>
        </p:spPr>
        <p:txBody>
          <a:bodyPr wrap="square" lIns="0" tIns="0" rIns="0" bIns="0" rtlCol="0" anchor="ctr"/>
          <a:lstStyle/>
          <a:p>
            <a:pPr indent="0" marL="0">
              <a:buNone/>
            </a:pPr>
            <a:r>
              <a:rPr lang="en-US" sz="1300" b="1" spc="100" kern="0" dirty="0">
                <a:solidFill>
                  <a:srgbClr val="53565A"/>
                </a:solidFill>
                <a:latin typeface="Calibri" pitchFamily="34" charset="0"/>
                <a:ea typeface="Calibri" pitchFamily="34" charset="-122"/>
                <a:cs typeface="Calibri" pitchFamily="34" charset="-120"/>
              </a:rPr>
              <a:t>matches</a:t>
            </a:r>
            <a:endParaRPr lang="en-US" sz="1300" dirty="0"/>
          </a:p>
        </p:txBody>
      </p:sp>
      <p:sp>
        <p:nvSpPr>
          <p:cNvPr id="15" name="Text 13"/>
          <p:cNvSpPr/>
          <p:nvPr/>
        </p:nvSpPr>
        <p:spPr>
          <a:xfrm>
            <a:off x="8284464" y="3154680"/>
            <a:ext cx="2971800" cy="640080"/>
          </a:xfrm>
          <a:prstGeom prst="rect">
            <a:avLst/>
          </a:prstGeom>
          <a:noFill/>
          <a:ln/>
        </p:spPr>
        <p:txBody>
          <a:bodyPr wrap="square" lIns="0" tIns="0" rIns="0" bIns="0" rtlCol="0" anchor="ctr"/>
          <a:lstStyle/>
          <a:p>
            <a:pPr indent="0" marL="0">
              <a:buNone/>
            </a:pPr>
            <a:r>
              <a:rPr lang="en-US" sz="1250" dirty="0">
                <a:solidFill>
                  <a:srgbClr val="2E2D29"/>
                </a:solidFill>
                <a:latin typeface="Calibri" pitchFamily="34" charset="0"/>
                <a:ea typeface="Calibri" pitchFamily="34" charset="-122"/>
                <a:cs typeface="Calibri" pitchFamily="34" charset="-120"/>
              </a:rPr>
              <a:t>For a wrestler who reaches</a:t>
            </a:r>
            <a:endParaRPr lang="en-US" sz="1250" dirty="0"/>
          </a:p>
          <a:p>
            <a:pPr indent="0" marL="0">
              <a:buNone/>
            </a:pPr>
            <a:r>
              <a:rPr lang="en-US" sz="1250" dirty="0">
                <a:solidFill>
                  <a:srgbClr val="2E2D29"/>
                </a:solidFill>
                <a:latin typeface="Calibri" pitchFamily="34" charset="0"/>
                <a:ea typeface="Calibri" pitchFamily="34" charset="-122"/>
                <a:cs typeface="Calibri" pitchFamily="34" charset="-120"/>
              </a:rPr>
              <a:t>the placing rounds</a:t>
            </a:r>
            <a:endParaRPr lang="en-US" sz="1250" dirty="0"/>
          </a:p>
        </p:txBody>
      </p:sp>
      <p:sp>
        <p:nvSpPr>
          <p:cNvPr id="16" name="Shape 14"/>
          <p:cNvSpPr/>
          <p:nvPr/>
        </p:nvSpPr>
        <p:spPr>
          <a:xfrm>
            <a:off x="640080" y="4160520"/>
            <a:ext cx="10881360" cy="1143000"/>
          </a:xfrm>
          <a:prstGeom prst="roundRect">
            <a:avLst>
              <a:gd name="adj" fmla="val 4800"/>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1005840" y="4315968"/>
            <a:ext cx="10149840" cy="365760"/>
          </a:xfrm>
          <a:prstGeom prst="rect">
            <a:avLst/>
          </a:prstGeom>
          <a:noFill/>
          <a:ln/>
        </p:spPr>
        <p:txBody>
          <a:bodyPr wrap="square" lIns="0" tIns="0" rIns="0" bIns="0" rtlCol="0" anchor="ctr"/>
          <a:lstStyle/>
          <a:p>
            <a:pPr indent="0" marL="0">
              <a:buNone/>
            </a:pPr>
            <a:r>
              <a:rPr lang="en-US" sz="1900" b="1" dirty="0">
                <a:solidFill>
                  <a:srgbClr val="2E2D29"/>
                </a:solidFill>
                <a:latin typeface="Cambria" pitchFamily="34" charset="0"/>
                <a:ea typeface="Cambria" pitchFamily="34" charset="-122"/>
                <a:cs typeface="Cambria" pitchFamily="34" charset="-120"/>
              </a:rPr>
              <a:t>Most programs schedule no duals beyond their league.</a:t>
            </a:r>
            <a:endParaRPr lang="en-US" sz="1900" dirty="0"/>
          </a:p>
        </p:txBody>
      </p:sp>
      <p:sp>
        <p:nvSpPr>
          <p:cNvPr id="18" name="Text 16"/>
          <p:cNvSpPr/>
          <p:nvPr/>
        </p:nvSpPr>
        <p:spPr>
          <a:xfrm>
            <a:off x="1005840" y="4709160"/>
            <a:ext cx="10149840" cy="640080"/>
          </a:xfrm>
          <a:prstGeom prst="rect">
            <a:avLst/>
          </a:prstGeom>
          <a:noFill/>
          <a:ln/>
        </p:spPr>
        <p:txBody>
          <a:bodyPr wrap="square" lIns="0" tIns="0" rIns="0" bIns="0" rtlCol="0" anchor="t"/>
          <a:lstStyle/>
          <a:p>
            <a:pPr indent="0" marL="0">
              <a:buNone/>
            </a:pPr>
            <a:r>
              <a:rPr lang="en-US" sz="1450" dirty="0">
                <a:solidFill>
                  <a:srgbClr val="53565A"/>
                </a:solidFill>
                <a:latin typeface="Calibri" pitchFamily="34" charset="0"/>
                <a:ea typeface="Calibri" pitchFamily="34" charset="-122"/>
                <a:cs typeface="Calibri" pitchFamily="34" charset="-120"/>
              </a:rPr>
              <a:t>A dual meet tournament buys the whole lineup several matches in one day — and it is the most underused date on the calendar.</a:t>
            </a:r>
            <a:endParaRPr lang="en-US" sz="1450" dirty="0"/>
          </a:p>
        </p:txBody>
      </p:sp>
      <p:sp>
        <p:nvSpPr>
          <p:cNvPr id="19" name="Text 17"/>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Not “how many events did we attend?” but “how many matches did each wrestler on the roster actually get?”</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CONSTRAINTS</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Know the ceiling before you plan under it</a:t>
            </a:r>
            <a:endParaRPr lang="en-US" sz="3400" dirty="0"/>
          </a:p>
        </p:txBody>
      </p:sp>
      <p:sp>
        <p:nvSpPr>
          <p:cNvPr id="4" name="Text 2"/>
          <p:cNvSpPr/>
          <p:nvPr/>
        </p:nvSpPr>
        <p:spPr>
          <a:xfrm>
            <a:off x="640080" y="1783080"/>
            <a:ext cx="1051560" cy="621792"/>
          </a:xfrm>
          <a:prstGeom prst="rect">
            <a:avLst/>
          </a:prstGeom>
          <a:noFill/>
          <a:ln/>
        </p:spPr>
        <p:txBody>
          <a:bodyPr wrap="square" lIns="0" tIns="0" rIns="0" bIns="0" rtlCol="0" anchor="ctr"/>
          <a:lstStyle/>
          <a:p>
            <a:pPr algn="r" indent="0" marL="0">
              <a:buNone/>
            </a:pPr>
            <a:r>
              <a:rPr lang="en-US" sz="4000" b="1" dirty="0">
                <a:solidFill>
                  <a:srgbClr val="8C1515"/>
                </a:solidFill>
                <a:latin typeface="Cambria" pitchFamily="34" charset="0"/>
                <a:ea typeface="Cambria" pitchFamily="34" charset="-122"/>
                <a:cs typeface="Cambria" pitchFamily="34" charset="-120"/>
              </a:rPr>
              <a:t>40</a:t>
            </a:r>
            <a:endParaRPr lang="en-US" sz="4000" dirty="0"/>
          </a:p>
        </p:txBody>
      </p:sp>
      <p:sp>
        <p:nvSpPr>
          <p:cNvPr id="5" name="Text 3"/>
          <p:cNvSpPr/>
          <p:nvPr/>
        </p:nvSpPr>
        <p:spPr>
          <a:xfrm>
            <a:off x="1920240" y="1874520"/>
            <a:ext cx="6400800" cy="548640"/>
          </a:xfrm>
          <a:prstGeom prst="rect">
            <a:avLst/>
          </a:prstGeom>
          <a:noFill/>
          <a:ln/>
        </p:spPr>
        <p:txBody>
          <a:bodyPr wrap="square" lIns="0" tIns="0" rIns="0" bIns="0" rtlCol="0" anchor="ctr"/>
          <a:lstStyle/>
          <a:p>
            <a:pPr indent="0" marL="0">
              <a:buNone/>
            </a:pPr>
            <a:r>
              <a:rPr lang="en-US" sz="1450" dirty="0">
                <a:solidFill>
                  <a:srgbClr val="2E2D29"/>
                </a:solidFill>
                <a:latin typeface="Calibri" pitchFamily="34" charset="0"/>
                <a:ea typeface="Calibri" pitchFamily="34" charset="-122"/>
                <a:cs typeface="Calibri" pitchFamily="34" charset="-120"/>
              </a:rPr>
              <a:t>matches maximum per wrestler before the first qualifying tournament. Forfeits do not count. Section team duals are excepted.</a:t>
            </a:r>
            <a:endParaRPr lang="en-US" sz="1450" dirty="0"/>
          </a:p>
        </p:txBody>
      </p:sp>
      <p:sp>
        <p:nvSpPr>
          <p:cNvPr id="6" name="Text 4"/>
          <p:cNvSpPr/>
          <p:nvPr/>
        </p:nvSpPr>
        <p:spPr>
          <a:xfrm>
            <a:off x="640080" y="2624328"/>
            <a:ext cx="1051560" cy="621792"/>
          </a:xfrm>
          <a:prstGeom prst="rect">
            <a:avLst/>
          </a:prstGeom>
          <a:noFill/>
          <a:ln/>
        </p:spPr>
        <p:txBody>
          <a:bodyPr wrap="square" lIns="0" tIns="0" rIns="0" bIns="0" rtlCol="0" anchor="ctr"/>
          <a:lstStyle/>
          <a:p>
            <a:pPr algn="r" indent="0" marL="0">
              <a:buNone/>
            </a:pPr>
            <a:r>
              <a:rPr lang="en-US" sz="4000" b="1" dirty="0">
                <a:solidFill>
                  <a:srgbClr val="8C1515"/>
                </a:solidFill>
                <a:latin typeface="Cambria" pitchFamily="34" charset="0"/>
                <a:ea typeface="Cambria" pitchFamily="34" charset="-122"/>
                <a:cs typeface="Cambria" pitchFamily="34" charset="-120"/>
              </a:rPr>
              <a:t>6</a:t>
            </a:r>
            <a:endParaRPr lang="en-US" sz="4000" dirty="0"/>
          </a:p>
        </p:txBody>
      </p:sp>
      <p:sp>
        <p:nvSpPr>
          <p:cNvPr id="7" name="Text 5"/>
          <p:cNvSpPr/>
          <p:nvPr/>
        </p:nvSpPr>
        <p:spPr>
          <a:xfrm>
            <a:off x="1920240" y="2715768"/>
            <a:ext cx="6400800" cy="548640"/>
          </a:xfrm>
          <a:prstGeom prst="rect">
            <a:avLst/>
          </a:prstGeom>
          <a:noFill/>
          <a:ln/>
        </p:spPr>
        <p:txBody>
          <a:bodyPr wrap="square" lIns="0" tIns="0" rIns="0" bIns="0" rtlCol="0" anchor="ctr"/>
          <a:lstStyle/>
          <a:p>
            <a:pPr indent="0" marL="0">
              <a:buNone/>
            </a:pPr>
            <a:r>
              <a:rPr lang="en-US" sz="1450" dirty="0">
                <a:solidFill>
                  <a:srgbClr val="2E2D29"/>
                </a:solidFill>
                <a:latin typeface="Calibri" pitchFamily="34" charset="0"/>
                <a:ea typeface="Calibri" pitchFamily="34" charset="-122"/>
                <a:cs typeface="Calibri" pitchFamily="34" charset="-120"/>
              </a:rPr>
              <a:t>matches maximum in a single day. Byes are not matches — formalized for 2026-27.</a:t>
            </a:r>
            <a:endParaRPr lang="en-US" sz="1450" dirty="0"/>
          </a:p>
        </p:txBody>
      </p:sp>
      <p:sp>
        <p:nvSpPr>
          <p:cNvPr id="8" name="Text 6"/>
          <p:cNvSpPr/>
          <p:nvPr/>
        </p:nvSpPr>
        <p:spPr>
          <a:xfrm>
            <a:off x="640080" y="3465576"/>
            <a:ext cx="1051560" cy="621792"/>
          </a:xfrm>
          <a:prstGeom prst="rect">
            <a:avLst/>
          </a:prstGeom>
          <a:noFill/>
          <a:ln/>
        </p:spPr>
        <p:txBody>
          <a:bodyPr wrap="square" lIns="0" tIns="0" rIns="0" bIns="0" rtlCol="0" anchor="ctr"/>
          <a:lstStyle/>
          <a:p>
            <a:pPr algn="r" indent="0" marL="0">
              <a:buNone/>
            </a:pPr>
            <a:r>
              <a:rPr lang="en-US" sz="4000" b="1" dirty="0">
                <a:solidFill>
                  <a:srgbClr val="8C1515"/>
                </a:solidFill>
                <a:latin typeface="Cambria" pitchFamily="34" charset="0"/>
                <a:ea typeface="Cambria" pitchFamily="34" charset="-122"/>
                <a:cs typeface="Cambria" pitchFamily="34" charset="-120"/>
              </a:rPr>
              <a:t>10</a:t>
            </a:r>
            <a:endParaRPr lang="en-US" sz="4000" dirty="0"/>
          </a:p>
        </p:txBody>
      </p:sp>
      <p:sp>
        <p:nvSpPr>
          <p:cNvPr id="9" name="Text 7"/>
          <p:cNvSpPr/>
          <p:nvPr/>
        </p:nvSpPr>
        <p:spPr>
          <a:xfrm>
            <a:off x="1920240" y="3557016"/>
            <a:ext cx="6400800" cy="548640"/>
          </a:xfrm>
          <a:prstGeom prst="rect">
            <a:avLst/>
          </a:prstGeom>
          <a:noFill/>
          <a:ln/>
        </p:spPr>
        <p:txBody>
          <a:bodyPr wrap="square" lIns="0" tIns="0" rIns="0" bIns="0" rtlCol="0" anchor="ctr"/>
          <a:lstStyle/>
          <a:p>
            <a:pPr indent="0" marL="0">
              <a:buNone/>
            </a:pPr>
            <a:r>
              <a:rPr lang="en-US" sz="1450" dirty="0">
                <a:solidFill>
                  <a:srgbClr val="2E2D29"/>
                </a:solidFill>
                <a:latin typeface="Calibri" pitchFamily="34" charset="0"/>
                <a:ea typeface="Calibri" pitchFamily="34" charset="-122"/>
                <a:cs typeface="Calibri" pitchFamily="34" charset="-120"/>
              </a:rPr>
              <a:t>matches maximum across two consecutive days.</a:t>
            </a:r>
            <a:endParaRPr lang="en-US" sz="1450" dirty="0"/>
          </a:p>
        </p:txBody>
      </p:sp>
      <p:sp>
        <p:nvSpPr>
          <p:cNvPr id="10" name="Text 8"/>
          <p:cNvSpPr/>
          <p:nvPr/>
        </p:nvSpPr>
        <p:spPr>
          <a:xfrm>
            <a:off x="640080" y="4306824"/>
            <a:ext cx="1051560" cy="621792"/>
          </a:xfrm>
          <a:prstGeom prst="rect">
            <a:avLst/>
          </a:prstGeom>
          <a:noFill/>
          <a:ln/>
        </p:spPr>
        <p:txBody>
          <a:bodyPr wrap="square" lIns="0" tIns="0" rIns="0" bIns="0" rtlCol="0" anchor="ctr"/>
          <a:lstStyle/>
          <a:p>
            <a:pPr algn="r" indent="0" marL="0">
              <a:buNone/>
            </a:pPr>
            <a:r>
              <a:rPr lang="en-US" sz="4000" b="1" dirty="0">
                <a:solidFill>
                  <a:srgbClr val="8C1515"/>
                </a:solidFill>
                <a:latin typeface="Cambria" pitchFamily="34" charset="0"/>
                <a:ea typeface="Cambria" pitchFamily="34" charset="-122"/>
                <a:cs typeface="Cambria" pitchFamily="34" charset="-120"/>
              </a:rPr>
              <a:t>30</a:t>
            </a:r>
            <a:endParaRPr lang="en-US" sz="4000" dirty="0"/>
          </a:p>
        </p:txBody>
      </p:sp>
      <p:sp>
        <p:nvSpPr>
          <p:cNvPr id="11" name="Text 9"/>
          <p:cNvSpPr/>
          <p:nvPr/>
        </p:nvSpPr>
        <p:spPr>
          <a:xfrm>
            <a:off x="1920240" y="4398264"/>
            <a:ext cx="6400800" cy="548640"/>
          </a:xfrm>
          <a:prstGeom prst="rect">
            <a:avLst/>
          </a:prstGeom>
          <a:noFill/>
          <a:ln/>
        </p:spPr>
        <p:txBody>
          <a:bodyPr wrap="square" lIns="0" tIns="0" rIns="0" bIns="0" rtlCol="0" anchor="ctr"/>
          <a:lstStyle/>
          <a:p>
            <a:pPr indent="0" marL="0">
              <a:buNone/>
            </a:pPr>
            <a:r>
              <a:rPr lang="en-US" sz="1450" dirty="0">
                <a:solidFill>
                  <a:srgbClr val="2E2D29"/>
                </a:solidFill>
                <a:latin typeface="Calibri" pitchFamily="34" charset="0"/>
                <a:ea typeface="Calibri" pitchFamily="34" charset="-122"/>
                <a:cs typeface="Calibri" pitchFamily="34" charset="-120"/>
              </a:rPr>
              <a:t>minutes minimum rest between consecutive matches.</a:t>
            </a:r>
            <a:endParaRPr lang="en-US" sz="1450" dirty="0"/>
          </a:p>
        </p:txBody>
      </p:sp>
      <p:sp>
        <p:nvSpPr>
          <p:cNvPr id="12" name="Shape 10"/>
          <p:cNvSpPr/>
          <p:nvPr/>
        </p:nvSpPr>
        <p:spPr>
          <a:xfrm>
            <a:off x="8366760" y="1737360"/>
            <a:ext cx="3154680" cy="2743200"/>
          </a:xfrm>
          <a:prstGeom prst="roundRect">
            <a:avLst>
              <a:gd name="adj" fmla="val 2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8641080" y="1965960"/>
            <a:ext cx="2606040" cy="320040"/>
          </a:xfrm>
          <a:prstGeom prst="rect">
            <a:avLst/>
          </a:prstGeom>
          <a:noFill/>
          <a:ln/>
        </p:spPr>
        <p:txBody>
          <a:bodyPr wrap="square" lIns="0" tIns="0" rIns="0" bIns="0" rtlCol="0" anchor="ctr"/>
          <a:lstStyle/>
          <a:p>
            <a:pPr indent="0" marL="0">
              <a:buNone/>
            </a:pPr>
            <a:r>
              <a:rPr lang="en-US" sz="1300" b="1" dirty="0">
                <a:solidFill>
                  <a:srgbClr val="8C1515"/>
                </a:solidFill>
                <a:latin typeface="Calibri" pitchFamily="34" charset="0"/>
                <a:ea typeface="Calibri" pitchFamily="34" charset="-122"/>
                <a:cs typeface="Calibri" pitchFamily="34" charset="-120"/>
              </a:rPr>
              <a:t>A budget, not a wall</a:t>
            </a:r>
            <a:endParaRPr lang="en-US" sz="1300" dirty="0"/>
          </a:p>
        </p:txBody>
      </p:sp>
      <p:sp>
        <p:nvSpPr>
          <p:cNvPr id="14" name="Text 12"/>
          <p:cNvSpPr/>
          <p:nvPr/>
        </p:nvSpPr>
        <p:spPr>
          <a:xfrm>
            <a:off x="8641080" y="2377440"/>
            <a:ext cx="2606040" cy="1920240"/>
          </a:xfrm>
          <a:prstGeom prst="rect">
            <a:avLst/>
          </a:prstGeom>
          <a:noFill/>
          <a:ln/>
        </p:spPr>
        <p:txBody>
          <a:bodyPr wrap="square" lIns="0" tIns="0" rIns="0" bIns="0" rtlCol="0" anchor="t"/>
          <a:lstStyle/>
          <a:p>
            <a:pPr indent="0" marL="0">
              <a:buNone/>
            </a:pPr>
            <a:r>
              <a:rPr lang="en-US" sz="1250" dirty="0">
                <a:solidFill>
                  <a:srgbClr val="2E2D29"/>
                </a:solidFill>
                <a:latin typeface="Calibri" pitchFamily="34" charset="0"/>
                <a:ea typeface="Calibri" pitchFamily="34" charset="-122"/>
                <a:cs typeface="Calibri" pitchFamily="34" charset="-120"/>
              </a:rPr>
              <a:t>A wrestler who finishes the regular season at 22 matches had development left on the table. One who finishes at 39 has no margin for a rescheduled dual. Track it in season, not at the end of it.</a:t>
            </a:r>
            <a:endParaRPr lang="en-US" sz="1250" dirty="0"/>
          </a:p>
        </p:txBody>
      </p:sp>
      <p:sp>
        <p:nvSpPr>
          <p:cNvPr id="15" name="Text 13"/>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CIF / CCS and NFHS figures for 2026-27. Confirm current numbers with your section office.</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CONTAINER</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CCS 2026-27: what you are filling</a:t>
            </a:r>
            <a:endParaRPr lang="en-US" sz="3400" dirty="0"/>
          </a:p>
        </p:txBody>
      </p:sp>
      <p:sp>
        <p:nvSpPr>
          <p:cNvPr id="4" name="Shape 2"/>
          <p:cNvSpPr/>
          <p:nvPr/>
        </p:nvSpPr>
        <p:spPr>
          <a:xfrm>
            <a:off x="640080" y="2103120"/>
            <a:ext cx="1691640" cy="1737360"/>
          </a:xfrm>
          <a:prstGeom prst="roundRect">
            <a:avLst>
              <a:gd name="adj" fmla="val 3243"/>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749808" y="2331720"/>
            <a:ext cx="1472184" cy="457200"/>
          </a:xfrm>
          <a:prstGeom prst="rect">
            <a:avLst/>
          </a:prstGeom>
          <a:noFill/>
          <a:ln/>
        </p:spPr>
        <p:txBody>
          <a:bodyPr wrap="square" lIns="0" tIns="0" rIns="0" bIns="0" rtlCol="0" anchor="ctr"/>
          <a:lstStyle/>
          <a:p>
            <a:pPr algn="ctr" indent="0" marL="0">
              <a:buNone/>
            </a:pPr>
            <a:r>
              <a:rPr lang="en-US" sz="1900" b="1" dirty="0">
                <a:solidFill>
                  <a:srgbClr val="8C1515"/>
                </a:solidFill>
                <a:latin typeface="Cambria" pitchFamily="34" charset="0"/>
                <a:ea typeface="Cambria" pitchFamily="34" charset="-122"/>
                <a:cs typeface="Cambria" pitchFamily="34" charset="-120"/>
              </a:rPr>
              <a:t>Nov 2</a:t>
            </a:r>
            <a:endParaRPr lang="en-US" sz="1900" dirty="0"/>
          </a:p>
        </p:txBody>
      </p:sp>
      <p:sp>
        <p:nvSpPr>
          <p:cNvPr id="6" name="Text 4"/>
          <p:cNvSpPr/>
          <p:nvPr/>
        </p:nvSpPr>
        <p:spPr>
          <a:xfrm>
            <a:off x="7498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First practice</a:t>
            </a:r>
            <a:endParaRPr lang="en-US" sz="1200" dirty="0"/>
          </a:p>
        </p:txBody>
      </p:sp>
      <p:sp>
        <p:nvSpPr>
          <p:cNvPr id="7" name="Shape 5"/>
          <p:cNvSpPr/>
          <p:nvPr/>
        </p:nvSpPr>
        <p:spPr>
          <a:xfrm>
            <a:off x="2468880" y="2103120"/>
            <a:ext cx="1691640" cy="1737360"/>
          </a:xfrm>
          <a:prstGeom prst="roundRect">
            <a:avLst>
              <a:gd name="adj" fmla="val 3243"/>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2578608" y="2331720"/>
            <a:ext cx="1472184" cy="457200"/>
          </a:xfrm>
          <a:prstGeom prst="rect">
            <a:avLst/>
          </a:prstGeom>
          <a:noFill/>
          <a:ln/>
        </p:spPr>
        <p:txBody>
          <a:bodyPr wrap="square" lIns="0" tIns="0" rIns="0" bIns="0" rtlCol="0" anchor="ctr"/>
          <a:lstStyle/>
          <a:p>
            <a:pPr algn="ctr" indent="0" marL="0">
              <a:buNone/>
            </a:pPr>
            <a:r>
              <a:rPr lang="en-US" sz="1900" b="1" dirty="0">
                <a:solidFill>
                  <a:srgbClr val="8C1515"/>
                </a:solidFill>
                <a:latin typeface="Cambria" pitchFamily="34" charset="0"/>
                <a:ea typeface="Cambria" pitchFamily="34" charset="-122"/>
                <a:cs typeface="Cambria" pitchFamily="34" charset="-120"/>
              </a:rPr>
              <a:t>Nov 16</a:t>
            </a:r>
            <a:endParaRPr lang="en-US" sz="1900" dirty="0"/>
          </a:p>
        </p:txBody>
      </p:sp>
      <p:sp>
        <p:nvSpPr>
          <p:cNvPr id="9" name="Text 7"/>
          <p:cNvSpPr/>
          <p:nvPr/>
        </p:nvSpPr>
        <p:spPr>
          <a:xfrm>
            <a:off x="25786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Scrimmages</a:t>
            </a:r>
            <a:endParaRPr lang="en-US" sz="1200" dirty="0"/>
          </a:p>
        </p:txBody>
      </p:sp>
      <p:sp>
        <p:nvSpPr>
          <p:cNvPr id="10" name="Shape 8"/>
          <p:cNvSpPr/>
          <p:nvPr/>
        </p:nvSpPr>
        <p:spPr>
          <a:xfrm>
            <a:off x="4297680" y="2103120"/>
            <a:ext cx="1691640" cy="1737360"/>
          </a:xfrm>
          <a:prstGeom prst="roundRect">
            <a:avLst>
              <a:gd name="adj" fmla="val 3243"/>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4407408" y="2331720"/>
            <a:ext cx="1472184" cy="457200"/>
          </a:xfrm>
          <a:prstGeom prst="rect">
            <a:avLst/>
          </a:prstGeom>
          <a:noFill/>
          <a:ln/>
        </p:spPr>
        <p:txBody>
          <a:bodyPr wrap="square" lIns="0" tIns="0" rIns="0" bIns="0" rtlCol="0" anchor="ctr"/>
          <a:lstStyle/>
          <a:p>
            <a:pPr algn="ctr" indent="0" marL="0">
              <a:buNone/>
            </a:pPr>
            <a:r>
              <a:rPr lang="en-US" sz="1900" b="1" dirty="0">
                <a:solidFill>
                  <a:srgbClr val="8C1515"/>
                </a:solidFill>
                <a:latin typeface="Cambria" pitchFamily="34" charset="0"/>
                <a:ea typeface="Cambria" pitchFamily="34" charset="-122"/>
                <a:cs typeface="Cambria" pitchFamily="34" charset="-120"/>
              </a:rPr>
              <a:t>Nov 23</a:t>
            </a:r>
            <a:endParaRPr lang="en-US" sz="1900" dirty="0"/>
          </a:p>
        </p:txBody>
      </p:sp>
      <p:sp>
        <p:nvSpPr>
          <p:cNvPr id="12" name="Text 10"/>
          <p:cNvSpPr/>
          <p:nvPr/>
        </p:nvSpPr>
        <p:spPr>
          <a:xfrm>
            <a:off x="44074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First contest allowed</a:t>
            </a:r>
            <a:endParaRPr lang="en-US" sz="1200" dirty="0"/>
          </a:p>
        </p:txBody>
      </p:sp>
      <p:sp>
        <p:nvSpPr>
          <p:cNvPr id="13" name="Shape 11"/>
          <p:cNvSpPr/>
          <p:nvPr/>
        </p:nvSpPr>
        <p:spPr>
          <a:xfrm>
            <a:off x="6126480" y="2103120"/>
            <a:ext cx="1691640" cy="1737360"/>
          </a:xfrm>
          <a:prstGeom prst="roundRect">
            <a:avLst>
              <a:gd name="adj" fmla="val 3243"/>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4" name="Text 12"/>
          <p:cNvSpPr/>
          <p:nvPr/>
        </p:nvSpPr>
        <p:spPr>
          <a:xfrm>
            <a:off x="6236208" y="2331720"/>
            <a:ext cx="1472184" cy="457200"/>
          </a:xfrm>
          <a:prstGeom prst="rect">
            <a:avLst/>
          </a:prstGeom>
          <a:noFill/>
          <a:ln/>
        </p:spPr>
        <p:txBody>
          <a:bodyPr wrap="square" lIns="0" tIns="0" rIns="0" bIns="0" rtlCol="0" anchor="ctr"/>
          <a:lstStyle/>
          <a:p>
            <a:pPr algn="ctr" indent="0" marL="0">
              <a:buNone/>
            </a:pPr>
            <a:r>
              <a:rPr lang="en-US" sz="1900" b="1" dirty="0">
                <a:solidFill>
                  <a:srgbClr val="8C1515"/>
                </a:solidFill>
                <a:latin typeface="Cambria" pitchFamily="34" charset="0"/>
                <a:ea typeface="Cambria" pitchFamily="34" charset="-122"/>
                <a:cs typeface="Cambria" pitchFamily="34" charset="-120"/>
              </a:rPr>
              <a:t>Feb 6</a:t>
            </a:r>
            <a:endParaRPr lang="en-US" sz="1900" dirty="0"/>
          </a:p>
        </p:txBody>
      </p:sp>
      <p:sp>
        <p:nvSpPr>
          <p:cNvPr id="15" name="Text 13"/>
          <p:cNvSpPr/>
          <p:nvPr/>
        </p:nvSpPr>
        <p:spPr>
          <a:xfrm>
            <a:off x="62362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League season ends</a:t>
            </a:r>
            <a:endParaRPr lang="en-US" sz="1200" dirty="0"/>
          </a:p>
        </p:txBody>
      </p:sp>
      <p:sp>
        <p:nvSpPr>
          <p:cNvPr id="16" name="Shape 14"/>
          <p:cNvSpPr/>
          <p:nvPr/>
        </p:nvSpPr>
        <p:spPr>
          <a:xfrm>
            <a:off x="7955280" y="2103120"/>
            <a:ext cx="1691640" cy="1737360"/>
          </a:xfrm>
          <a:prstGeom prst="roundRect">
            <a:avLst>
              <a:gd name="adj" fmla="val 3243"/>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8065008" y="2331720"/>
            <a:ext cx="1472184" cy="457200"/>
          </a:xfrm>
          <a:prstGeom prst="rect">
            <a:avLst/>
          </a:prstGeom>
          <a:noFill/>
          <a:ln/>
        </p:spPr>
        <p:txBody>
          <a:bodyPr wrap="square" lIns="0" tIns="0" rIns="0" bIns="0" rtlCol="0" anchor="ctr"/>
          <a:lstStyle/>
          <a:p>
            <a:pPr algn="ctr" indent="0" marL="0">
              <a:buNone/>
            </a:pPr>
            <a:r>
              <a:rPr lang="en-US" sz="1900" b="1" dirty="0">
                <a:solidFill>
                  <a:srgbClr val="175E54"/>
                </a:solidFill>
                <a:latin typeface="Cambria" pitchFamily="34" charset="0"/>
                <a:ea typeface="Cambria" pitchFamily="34" charset="-122"/>
                <a:cs typeface="Cambria" pitchFamily="34" charset="-120"/>
              </a:rPr>
              <a:t>Feb 13 / 20</a:t>
            </a:r>
            <a:endParaRPr lang="en-US" sz="1900" dirty="0"/>
          </a:p>
        </p:txBody>
      </p:sp>
      <p:sp>
        <p:nvSpPr>
          <p:cNvPr id="18" name="Text 16"/>
          <p:cNvSpPr/>
          <p:nvPr/>
        </p:nvSpPr>
        <p:spPr>
          <a:xfrm>
            <a:off x="80650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Regional / Masters</a:t>
            </a:r>
            <a:endParaRPr lang="en-US" sz="1200" dirty="0"/>
          </a:p>
        </p:txBody>
      </p:sp>
      <p:sp>
        <p:nvSpPr>
          <p:cNvPr id="19" name="Shape 17"/>
          <p:cNvSpPr/>
          <p:nvPr/>
        </p:nvSpPr>
        <p:spPr>
          <a:xfrm>
            <a:off x="9784080" y="2103120"/>
            <a:ext cx="1691640" cy="1737360"/>
          </a:xfrm>
          <a:prstGeom prst="roundRect">
            <a:avLst>
              <a:gd name="adj" fmla="val 3243"/>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20" name="Text 18"/>
          <p:cNvSpPr/>
          <p:nvPr/>
        </p:nvSpPr>
        <p:spPr>
          <a:xfrm>
            <a:off x="9893808" y="2331720"/>
            <a:ext cx="1472184" cy="457200"/>
          </a:xfrm>
          <a:prstGeom prst="rect">
            <a:avLst/>
          </a:prstGeom>
          <a:noFill/>
          <a:ln/>
        </p:spPr>
        <p:txBody>
          <a:bodyPr wrap="square" lIns="0" tIns="0" rIns="0" bIns="0" rtlCol="0" anchor="ctr"/>
          <a:lstStyle/>
          <a:p>
            <a:pPr algn="ctr" indent="0" marL="0">
              <a:buNone/>
            </a:pPr>
            <a:r>
              <a:rPr lang="en-US" sz="1900" b="1" dirty="0">
                <a:solidFill>
                  <a:srgbClr val="175E54"/>
                </a:solidFill>
                <a:latin typeface="Cambria" pitchFamily="34" charset="0"/>
                <a:ea typeface="Cambria" pitchFamily="34" charset="-122"/>
                <a:cs typeface="Cambria" pitchFamily="34" charset="-120"/>
              </a:rPr>
              <a:t>Feb 25–27</a:t>
            </a:r>
            <a:endParaRPr lang="en-US" sz="1900" dirty="0"/>
          </a:p>
        </p:txBody>
      </p:sp>
      <p:sp>
        <p:nvSpPr>
          <p:cNvPr id="21" name="Text 19"/>
          <p:cNvSpPr/>
          <p:nvPr/>
        </p:nvSpPr>
        <p:spPr>
          <a:xfrm>
            <a:off x="9893808" y="2852928"/>
            <a:ext cx="1472184" cy="777240"/>
          </a:xfrm>
          <a:prstGeom prst="rect">
            <a:avLst/>
          </a:prstGeom>
          <a:noFill/>
          <a:ln/>
        </p:spPr>
        <p:txBody>
          <a:bodyPr wrap="square" lIns="0" tIns="0" rIns="0" bIns="0" rtlCol="0" anchor="ctr"/>
          <a:lstStyle/>
          <a:p>
            <a:pPr algn="ctr" indent="0" marL="0">
              <a:buNone/>
            </a:pPr>
            <a:r>
              <a:rPr lang="en-US" sz="1200" dirty="0">
                <a:solidFill>
                  <a:srgbClr val="2E2D29"/>
                </a:solidFill>
                <a:latin typeface="Calibri" pitchFamily="34" charset="0"/>
                <a:ea typeface="Calibri" pitchFamily="34" charset="-122"/>
                <a:cs typeface="Calibri" pitchFamily="34" charset="-120"/>
              </a:rPr>
              <a:t>CIF State</a:t>
            </a:r>
            <a:endParaRPr lang="en-US" sz="1200" dirty="0"/>
          </a:p>
        </p:txBody>
      </p:sp>
      <p:sp>
        <p:nvSpPr>
          <p:cNvPr id="22" name="Shape 20"/>
          <p:cNvSpPr/>
          <p:nvPr/>
        </p:nvSpPr>
        <p:spPr>
          <a:xfrm>
            <a:off x="640080" y="4160520"/>
            <a:ext cx="10881360" cy="1463040"/>
          </a:xfrm>
          <a:prstGeom prst="roundRect">
            <a:avLst>
              <a:gd name="adj" fmla="val 375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3" name="Text 21"/>
          <p:cNvSpPr/>
          <p:nvPr/>
        </p:nvSpPr>
        <p:spPr>
          <a:xfrm>
            <a:off x="1005840" y="4315968"/>
            <a:ext cx="10149840" cy="365760"/>
          </a:xfrm>
          <a:prstGeom prst="rect">
            <a:avLst/>
          </a:prstGeom>
          <a:noFill/>
          <a:ln/>
        </p:spPr>
        <p:txBody>
          <a:bodyPr wrap="square" lIns="0" tIns="0" rIns="0" bIns="0" rtlCol="0" anchor="ctr"/>
          <a:lstStyle/>
          <a:p>
            <a:pPr indent="0" marL="0">
              <a:buNone/>
            </a:pPr>
            <a:r>
              <a:rPr lang="en-US" sz="2000" b="1" dirty="0">
                <a:solidFill>
                  <a:srgbClr val="2E2D29"/>
                </a:solidFill>
                <a:latin typeface="Cambria" pitchFamily="34" charset="0"/>
                <a:ea typeface="Cambria" pitchFamily="34" charset="-122"/>
                <a:cs typeface="Cambria" pitchFamily="34" charset="-120"/>
              </a:rPr>
              <a:t>Roughly 5 chosen competitions per team — not per program.</a:t>
            </a:r>
            <a:endParaRPr lang="en-US" sz="2000" dirty="0"/>
          </a:p>
        </p:txBody>
      </p:sp>
      <p:sp>
        <p:nvSpPr>
          <p:cNvPr id="24" name="Text 22"/>
          <p:cNvSpPr/>
          <p:nvPr/>
        </p:nvSpPr>
        <p:spPr>
          <a:xfrm>
            <a:off x="1005840" y="4709160"/>
            <a:ext cx="10149840" cy="777240"/>
          </a:xfrm>
          <a:prstGeom prst="rect">
            <a:avLst/>
          </a:prstGeom>
          <a:noFill/>
          <a:ln/>
        </p:spPr>
        <p:txBody>
          <a:bodyPr wrap="square" lIns="0" tIns="0" rIns="0" bIns="0" rtlCol="0" anchor="t"/>
          <a:lstStyle/>
          <a:p>
            <a:pPr indent="0" marL="0">
              <a:buNone/>
            </a:pPr>
            <a:r>
              <a:rPr lang="en-US" sz="1400" dirty="0">
                <a:solidFill>
                  <a:srgbClr val="53565A"/>
                </a:solidFill>
                <a:latin typeface="Calibri" pitchFamily="34" charset="0"/>
                <a:ea typeface="Calibri" pitchFamily="34" charset="-122"/>
                <a:cs typeface="Calibri" pitchFamily="34" charset="-120"/>
              </a:rPr>
              <a:t>Boys varsity, girls varsity, JV — about five each. League duals, league finals and the postseason are given; everything else is a decision. But the count multiplies by how many teams you run, and the same staff covers all of them.</a:t>
            </a:r>
            <a:endParaRPr lang="en-US" sz="1400" dirty="0"/>
          </a:p>
        </p:txBody>
      </p:sp>
      <p:sp>
        <p:nvSpPr>
          <p:cNvPr id="25" name="Text 23"/>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CCS dates as published for 2026-27. Sections differ — CIF-SS opens competition roughly two weeks earlier.</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TRANSFERABLE IDEA</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Schedule for the roster you have, not the eight who reach Masters</a:t>
            </a:r>
            <a:endParaRPr lang="en-US" sz="3400" dirty="0"/>
          </a:p>
        </p:txBody>
      </p:sp>
      <p:sp>
        <p:nvSpPr>
          <p:cNvPr id="4" name="Shape 2"/>
          <p:cNvSpPr/>
          <p:nvPr/>
        </p:nvSpPr>
        <p:spPr>
          <a:xfrm>
            <a:off x="640080" y="1828800"/>
            <a:ext cx="10881360"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60120" y="1828800"/>
            <a:ext cx="2194560" cy="841248"/>
          </a:xfrm>
          <a:prstGeom prst="rect">
            <a:avLst/>
          </a:prstGeom>
          <a:noFill/>
          <a:ln/>
        </p:spPr>
        <p:txBody>
          <a:bodyPr wrap="square" lIns="0" tIns="0" rIns="0" bIns="0" rtlCol="0" anchor="ctr"/>
          <a:lstStyle/>
          <a:p>
            <a:pPr indent="0" marL="0">
              <a:buNone/>
            </a:pPr>
            <a:r>
              <a:rPr lang="en-US" sz="1800" b="1" dirty="0">
                <a:solidFill>
                  <a:srgbClr val="8C1515"/>
                </a:solidFill>
                <a:latin typeface="Cambria" pitchFamily="34" charset="0"/>
                <a:ea typeface="Cambria" pitchFamily="34" charset="-122"/>
                <a:cs typeface="Cambria" pitchFamily="34" charset="-120"/>
              </a:rPr>
              <a:t>Boys Varsity</a:t>
            </a:r>
            <a:endParaRPr lang="en-US" sz="1800" dirty="0"/>
          </a:p>
        </p:txBody>
      </p:sp>
      <p:sp>
        <p:nvSpPr>
          <p:cNvPr id="6" name="Text 4"/>
          <p:cNvSpPr/>
          <p:nvPr/>
        </p:nvSpPr>
        <p:spPr>
          <a:xfrm>
            <a:off x="3246120" y="1828800"/>
            <a:ext cx="4572000" cy="841248"/>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Freedom Duals, Apple Cider, MidCals</a:t>
            </a:r>
            <a:endParaRPr lang="en-US" sz="1350" dirty="0"/>
          </a:p>
        </p:txBody>
      </p:sp>
      <p:sp>
        <p:nvSpPr>
          <p:cNvPr id="7" name="Text 5"/>
          <p:cNvSpPr/>
          <p:nvPr/>
        </p:nvSpPr>
        <p:spPr>
          <a:xfrm>
            <a:off x="8001000" y="1828800"/>
            <a:ext cx="3200400" cy="841248"/>
          </a:xfrm>
          <a:prstGeom prst="rect">
            <a:avLst/>
          </a:prstGeom>
          <a:noFill/>
          <a:ln/>
        </p:spPr>
        <p:txBody>
          <a:bodyPr wrap="square" lIns="0" tIns="0" rIns="0" bIns="0" rtlCol="0" anchor="ctr"/>
          <a:lstStyle/>
          <a:p>
            <a:pPr indent="0" marL="0">
              <a:buNone/>
            </a:pPr>
            <a:r>
              <a:rPr lang="en-US" sz="1300" i="1" dirty="0">
                <a:solidFill>
                  <a:srgbClr val="53565A"/>
                </a:solidFill>
                <a:latin typeface="Calibri" pitchFamily="34" charset="0"/>
                <a:ea typeface="Calibri" pitchFamily="34" charset="-122"/>
                <a:cs typeface="Calibri" pitchFamily="34" charset="-120"/>
              </a:rPr>
              <a:t>The deep end.</a:t>
            </a:r>
            <a:endParaRPr lang="en-US" sz="1300" dirty="0"/>
          </a:p>
        </p:txBody>
      </p:sp>
      <p:sp>
        <p:nvSpPr>
          <p:cNvPr id="8" name="Shape 6"/>
          <p:cNvSpPr/>
          <p:nvPr/>
        </p:nvSpPr>
        <p:spPr>
          <a:xfrm>
            <a:off x="640080" y="2761488"/>
            <a:ext cx="10881360" cy="841248"/>
          </a:xfrm>
          <a:prstGeom prst="roundRect">
            <a:avLst>
              <a:gd name="adj" fmla="val 6522"/>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960120" y="2761488"/>
            <a:ext cx="2194560" cy="841248"/>
          </a:xfrm>
          <a:prstGeom prst="rect">
            <a:avLst/>
          </a:prstGeom>
          <a:noFill/>
          <a:ln/>
        </p:spPr>
        <p:txBody>
          <a:bodyPr wrap="square" lIns="0" tIns="0" rIns="0" bIns="0" rtlCol="0" anchor="ctr"/>
          <a:lstStyle/>
          <a:p>
            <a:pPr indent="0" marL="0">
              <a:buNone/>
            </a:pPr>
            <a:r>
              <a:rPr lang="en-US" sz="1800" b="1" dirty="0">
                <a:solidFill>
                  <a:srgbClr val="175E54"/>
                </a:solidFill>
                <a:latin typeface="Cambria" pitchFamily="34" charset="0"/>
                <a:ea typeface="Cambria" pitchFamily="34" charset="-122"/>
                <a:cs typeface="Cambria" pitchFamily="34" charset="-120"/>
              </a:rPr>
              <a:t>Girls Varsity</a:t>
            </a:r>
            <a:endParaRPr lang="en-US" sz="1800" dirty="0"/>
          </a:p>
        </p:txBody>
      </p:sp>
      <p:sp>
        <p:nvSpPr>
          <p:cNvPr id="10" name="Text 8"/>
          <p:cNvSpPr/>
          <p:nvPr/>
        </p:nvSpPr>
        <p:spPr>
          <a:xfrm>
            <a:off x="3246120" y="2761488"/>
            <a:ext cx="4572000" cy="841248"/>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WWCTOC, Napa Valley Girls Classic, MidCals</a:t>
            </a:r>
            <a:endParaRPr lang="en-US" sz="1350" dirty="0"/>
          </a:p>
        </p:txBody>
      </p:sp>
      <p:sp>
        <p:nvSpPr>
          <p:cNvPr id="11" name="Text 9"/>
          <p:cNvSpPr/>
          <p:nvPr/>
        </p:nvSpPr>
        <p:spPr>
          <a:xfrm>
            <a:off x="8001000" y="2761488"/>
            <a:ext cx="3200400" cy="841248"/>
          </a:xfrm>
          <a:prstGeom prst="rect">
            <a:avLst/>
          </a:prstGeom>
          <a:noFill/>
          <a:ln/>
        </p:spPr>
        <p:txBody>
          <a:bodyPr wrap="square" lIns="0" tIns="0" rIns="0" bIns="0" rtlCol="0" anchor="ctr"/>
          <a:lstStyle/>
          <a:p>
            <a:pPr indent="0" marL="0">
              <a:buNone/>
            </a:pPr>
            <a:r>
              <a:rPr lang="en-US" sz="1300" i="1" dirty="0">
                <a:solidFill>
                  <a:srgbClr val="53565A"/>
                </a:solidFill>
                <a:latin typeface="Calibri" pitchFamily="34" charset="0"/>
                <a:ea typeface="Calibri" pitchFamily="34" charset="-122"/>
                <a:cs typeface="Calibri" pitchFamily="34" charset="-120"/>
              </a:rPr>
              <a:t>Its own calendar, not a side bracket.</a:t>
            </a:r>
            <a:endParaRPr lang="en-US" sz="1300" dirty="0"/>
          </a:p>
        </p:txBody>
      </p:sp>
      <p:sp>
        <p:nvSpPr>
          <p:cNvPr id="12" name="Shape 10"/>
          <p:cNvSpPr/>
          <p:nvPr/>
        </p:nvSpPr>
        <p:spPr>
          <a:xfrm>
            <a:off x="640080" y="3694176"/>
            <a:ext cx="10881360"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960120" y="3694176"/>
            <a:ext cx="2194560" cy="841248"/>
          </a:xfrm>
          <a:prstGeom prst="rect">
            <a:avLst/>
          </a:prstGeom>
          <a:noFill/>
          <a:ln/>
        </p:spPr>
        <p:txBody>
          <a:bodyPr wrap="square" lIns="0" tIns="0" rIns="0" bIns="0" rtlCol="0" anchor="ctr"/>
          <a:lstStyle/>
          <a:p>
            <a:pPr indent="0" marL="0">
              <a:buNone/>
            </a:pPr>
            <a:r>
              <a:rPr lang="en-US" sz="1800" b="1" dirty="0">
                <a:solidFill>
                  <a:srgbClr val="8C1515"/>
                </a:solidFill>
                <a:latin typeface="Cambria" pitchFamily="34" charset="0"/>
                <a:ea typeface="Cambria" pitchFamily="34" charset="-122"/>
                <a:cs typeface="Cambria" pitchFamily="34" charset="-120"/>
              </a:rPr>
              <a:t>JV / Second Man</a:t>
            </a:r>
            <a:endParaRPr lang="en-US" sz="1800" dirty="0"/>
          </a:p>
        </p:txBody>
      </p:sp>
      <p:sp>
        <p:nvSpPr>
          <p:cNvPr id="14" name="Text 12"/>
          <p:cNvSpPr/>
          <p:nvPr/>
        </p:nvSpPr>
        <p:spPr>
          <a:xfrm>
            <a:off x="3246120" y="3694176"/>
            <a:ext cx="4572000" cy="841248"/>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Cupertino, Lynbrook Second Man Challenge — second man allows seniors to compete, JV does not</a:t>
            </a:r>
            <a:endParaRPr lang="en-US" sz="1350" dirty="0"/>
          </a:p>
        </p:txBody>
      </p:sp>
      <p:sp>
        <p:nvSpPr>
          <p:cNvPr id="15" name="Text 13"/>
          <p:cNvSpPr/>
          <p:nvPr/>
        </p:nvSpPr>
        <p:spPr>
          <a:xfrm>
            <a:off x="8001000" y="3694176"/>
            <a:ext cx="3200400" cy="841248"/>
          </a:xfrm>
          <a:prstGeom prst="rect">
            <a:avLst/>
          </a:prstGeom>
          <a:noFill/>
          <a:ln/>
        </p:spPr>
        <p:txBody>
          <a:bodyPr wrap="square" lIns="0" tIns="0" rIns="0" bIns="0" rtlCol="0" anchor="ctr"/>
          <a:lstStyle/>
          <a:p>
            <a:pPr indent="0" marL="0">
              <a:buNone/>
            </a:pPr>
            <a:r>
              <a:rPr lang="en-US" sz="1300" i="1" dirty="0">
                <a:solidFill>
                  <a:srgbClr val="53565A"/>
                </a:solidFill>
                <a:latin typeface="Calibri" pitchFamily="34" charset="0"/>
                <a:ea typeface="Calibri" pitchFamily="34" charset="-122"/>
                <a:cs typeface="Calibri" pitchFamily="34" charset="-120"/>
              </a:rPr>
              <a:t>The wrestler behind a starter finally competes.</a:t>
            </a:r>
            <a:endParaRPr lang="en-US" sz="1300" dirty="0"/>
          </a:p>
        </p:txBody>
      </p:sp>
      <p:sp>
        <p:nvSpPr>
          <p:cNvPr id="16" name="Shape 14"/>
          <p:cNvSpPr/>
          <p:nvPr/>
        </p:nvSpPr>
        <p:spPr>
          <a:xfrm>
            <a:off x="640080" y="4626864"/>
            <a:ext cx="10881360" cy="841248"/>
          </a:xfrm>
          <a:prstGeom prst="roundRect">
            <a:avLst>
              <a:gd name="adj" fmla="val 6522"/>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960120" y="4626864"/>
            <a:ext cx="2194560" cy="841248"/>
          </a:xfrm>
          <a:prstGeom prst="rect">
            <a:avLst/>
          </a:prstGeom>
          <a:noFill/>
          <a:ln/>
        </p:spPr>
        <p:txBody>
          <a:bodyPr wrap="square" lIns="0" tIns="0" rIns="0" bIns="0" rtlCol="0" anchor="ctr"/>
          <a:lstStyle/>
          <a:p>
            <a:pPr indent="0" marL="0">
              <a:buNone/>
            </a:pPr>
            <a:r>
              <a:rPr lang="en-US" sz="1800" b="1" dirty="0">
                <a:solidFill>
                  <a:srgbClr val="175E54"/>
                </a:solidFill>
                <a:latin typeface="Cambria" pitchFamily="34" charset="0"/>
                <a:ea typeface="Cambria" pitchFamily="34" charset="-122"/>
                <a:cs typeface="Cambria" pitchFamily="34" charset="-120"/>
              </a:rPr>
              <a:t>Frosh / Soph</a:t>
            </a:r>
            <a:endParaRPr lang="en-US" sz="1800" dirty="0"/>
          </a:p>
        </p:txBody>
      </p:sp>
      <p:sp>
        <p:nvSpPr>
          <p:cNvPr id="18" name="Text 16"/>
          <p:cNvSpPr/>
          <p:nvPr/>
        </p:nvSpPr>
        <p:spPr>
          <a:xfrm>
            <a:off x="3246120" y="4626864"/>
            <a:ext cx="4572000" cy="841248"/>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Ed Ferrell Classic, Los Gatos</a:t>
            </a:r>
            <a:endParaRPr lang="en-US" sz="1350" dirty="0"/>
          </a:p>
        </p:txBody>
      </p:sp>
      <p:sp>
        <p:nvSpPr>
          <p:cNvPr id="19" name="Text 17"/>
          <p:cNvSpPr/>
          <p:nvPr/>
        </p:nvSpPr>
        <p:spPr>
          <a:xfrm>
            <a:off x="8001000" y="4626864"/>
            <a:ext cx="3200400" cy="841248"/>
          </a:xfrm>
          <a:prstGeom prst="rect">
            <a:avLst/>
          </a:prstGeom>
          <a:noFill/>
          <a:ln/>
        </p:spPr>
        <p:txBody>
          <a:bodyPr wrap="square" lIns="0" tIns="0" rIns="0" bIns="0" rtlCol="0" anchor="ctr"/>
          <a:lstStyle/>
          <a:p>
            <a:pPr indent="0" marL="0">
              <a:buNone/>
            </a:pPr>
            <a:r>
              <a:rPr lang="en-US" sz="1300" i="1" dirty="0">
                <a:solidFill>
                  <a:srgbClr val="53565A"/>
                </a:solidFill>
                <a:latin typeface="Calibri" pitchFamily="34" charset="0"/>
                <a:ea typeface="Calibri" pitchFamily="34" charset="-122"/>
                <a:cs typeface="Calibri" pitchFamily="34" charset="-120"/>
              </a:rPr>
              <a:t>First bracket of their life.</a:t>
            </a:r>
            <a:endParaRPr lang="en-US" sz="1300" dirty="0"/>
          </a:p>
        </p:txBody>
      </p:sp>
      <p:sp>
        <p:nvSpPr>
          <p:cNvPr id="20" name="Text 18"/>
          <p:cNvSpPr/>
          <p:nvPr/>
        </p:nvSpPr>
        <p:spPr>
          <a:xfrm>
            <a:off x="640080" y="5577840"/>
            <a:ext cx="10881360" cy="685800"/>
          </a:xfrm>
          <a:prstGeom prst="rect">
            <a:avLst/>
          </a:prstGeom>
          <a:noFill/>
          <a:ln/>
        </p:spPr>
        <p:txBody>
          <a:bodyPr wrap="square" lIns="0" tIns="0" rIns="0" bIns="0" rtlCol="0" anchor="t"/>
          <a:lstStyle/>
          <a:p>
            <a:pPr indent="0" marL="0">
              <a:buNone/>
            </a:pPr>
            <a:r>
              <a:rPr lang="en-US" sz="1700" b="1" dirty="0">
                <a:solidFill>
                  <a:srgbClr val="8C1515"/>
                </a:solidFill>
                <a:latin typeface="Cambria" pitchFamily="34" charset="0"/>
                <a:ea typeface="Cambria" pitchFamily="34" charset="-122"/>
                <a:cs typeface="Cambria" pitchFamily="34" charset="-120"/>
              </a:rPr>
              <a:t>Girls JV and second-man events barely exist. The back half of a girls roster has nowhere near the options — and that is a gap someone in this room could host.</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9326880" y="548640"/>
            <a:ext cx="5486400" cy="5486400"/>
          </a:xfrm>
          <a:prstGeom prst="ellipse">
            <a:avLst/>
          </a:prstGeom>
          <a:solidFill>
            <a:srgbClr val="8C1515"/>
          </a:solidFill>
          <a:ln w="12700">
            <a:solidFill>
              <a:srgbClr val="8C1515"/>
            </a:solidFill>
            <a:prstDash val="solid"/>
          </a:ln>
        </p:spPr>
      </p:sp>
      <p:sp>
        <p:nvSpPr>
          <p:cNvPr id="3" name="Text 1"/>
          <p:cNvSpPr/>
          <p:nvPr/>
        </p:nvSpPr>
        <p:spPr>
          <a:xfrm>
            <a:off x="640080" y="1417320"/>
            <a:ext cx="7772400" cy="411480"/>
          </a:xfrm>
          <a:prstGeom prst="rect">
            <a:avLst/>
          </a:prstGeom>
          <a:noFill/>
          <a:ln/>
        </p:spPr>
        <p:txBody>
          <a:bodyPr wrap="square" lIns="0" tIns="0" rIns="0" bIns="0" rtlCol="0" anchor="ctr"/>
          <a:lstStyle/>
          <a:p>
            <a:pPr indent="0" marL="0">
              <a:buNone/>
            </a:pPr>
            <a:r>
              <a:rPr lang="en-US" sz="1400" b="1" spc="250" kern="0" dirty="0">
                <a:solidFill>
                  <a:srgbClr val="DAD7CB"/>
                </a:solidFill>
                <a:latin typeface="Calibri" pitchFamily="34" charset="0"/>
                <a:ea typeface="Calibri" pitchFamily="34" charset="-122"/>
                <a:cs typeface="Calibri" pitchFamily="34" charset="-120"/>
              </a:rPr>
              <a:t>A worked example</a:t>
            </a:r>
            <a:endParaRPr lang="en-US" sz="1400" dirty="0"/>
          </a:p>
        </p:txBody>
      </p:sp>
      <p:sp>
        <p:nvSpPr>
          <p:cNvPr id="4" name="Text 2"/>
          <p:cNvSpPr/>
          <p:nvPr/>
        </p:nvSpPr>
        <p:spPr>
          <a:xfrm>
            <a:off x="640080" y="1874520"/>
            <a:ext cx="7863840" cy="1554480"/>
          </a:xfrm>
          <a:prstGeom prst="rect">
            <a:avLst/>
          </a:prstGeom>
          <a:noFill/>
          <a:ln/>
        </p:spPr>
        <p:txBody>
          <a:bodyPr wrap="square" lIns="0" tIns="0" rIns="0" bIns="0" rtlCol="0" anchor="ctr"/>
          <a:lstStyle/>
          <a:p>
            <a:pPr indent="0" marL="0">
              <a:lnSpc>
                <a:spcPts val="4600"/>
              </a:lnSpc>
              <a:buNone/>
            </a:pPr>
            <a:r>
              <a:rPr lang="en-US" sz="4200" b="1" dirty="0">
                <a:solidFill>
                  <a:srgbClr val="FFFFFF"/>
                </a:solidFill>
                <a:latin typeface="Cambria" pitchFamily="34" charset="0"/>
                <a:ea typeface="Cambria" pitchFamily="34" charset="-122"/>
                <a:cs typeface="Cambria" pitchFamily="34" charset="-120"/>
              </a:rPr>
              <a:t>One program’s</a:t>
            </a:r>
            <a:endParaRPr lang="en-US" sz="4200" dirty="0"/>
          </a:p>
          <a:p>
            <a:pPr indent="0" marL="0">
              <a:lnSpc>
                <a:spcPts val="4600"/>
              </a:lnSpc>
              <a:buNone/>
            </a:pPr>
            <a:r>
              <a:rPr lang="en-US" sz="4200" b="1" dirty="0">
                <a:solidFill>
                  <a:srgbClr val="FFFFFF"/>
                </a:solidFill>
                <a:latin typeface="Cambria" pitchFamily="34" charset="0"/>
                <a:ea typeface="Cambria" pitchFamily="34" charset="-122"/>
                <a:cs typeface="Cambria" pitchFamily="34" charset="-120"/>
              </a:rPr>
              <a:t>2026-27 draft schedule</a:t>
            </a:r>
            <a:endParaRPr lang="en-US" sz="4200" dirty="0"/>
          </a:p>
        </p:txBody>
      </p:sp>
      <p:sp>
        <p:nvSpPr>
          <p:cNvPr id="5" name="Text 3"/>
          <p:cNvSpPr/>
          <p:nvPr/>
        </p:nvSpPr>
        <p:spPr>
          <a:xfrm>
            <a:off x="640080" y="3611880"/>
            <a:ext cx="7315200" cy="822960"/>
          </a:xfrm>
          <a:prstGeom prst="rect">
            <a:avLst/>
          </a:prstGeom>
          <a:noFill/>
          <a:ln/>
        </p:spPr>
        <p:txBody>
          <a:bodyPr wrap="square" lIns="0" tIns="0" rIns="0" bIns="0" rtlCol="0" anchor="t"/>
          <a:lstStyle/>
          <a:p>
            <a:pPr indent="0" marL="0">
              <a:buNone/>
            </a:pPr>
            <a:r>
              <a:rPr lang="en-US" sz="1700" dirty="0">
                <a:solidFill>
                  <a:srgbClr val="DAD7CB"/>
                </a:solidFill>
                <a:latin typeface="Calibri" pitchFamily="34" charset="0"/>
                <a:ea typeface="Calibri" pitchFamily="34" charset="-122"/>
                <a:cs typeface="Calibri" pitchFamily="34" charset="-120"/>
              </a:rPr>
              <a:t>A draft, not a finished product. There are unanswered questions still sitting in it — and we’ll work on one of them together.</a:t>
            </a:r>
            <a:endParaRPr lang="en-US" sz="1700" dirty="0"/>
          </a:p>
        </p:txBody>
      </p:sp>
      <p:sp>
        <p:nvSpPr>
          <p:cNvPr id="6" name="Text 4"/>
          <p:cNvSpPr/>
          <p:nvPr/>
        </p:nvSpPr>
        <p:spPr>
          <a:xfrm>
            <a:off x="640080" y="4709160"/>
            <a:ext cx="7315200" cy="27432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Fremont High School wrestling — 2026-27 draft schedule</a:t>
            </a:r>
            <a:endParaRPr lang="en-US" sz="1300" dirty="0"/>
          </a:p>
        </p:txBody>
      </p:sp>
      <p:sp>
        <p:nvSpPr>
          <p:cNvPr id="7" name="Text 5">
            <a:hlinkClick r:id="rId1" tooltip=""/>
          </p:cNvPr>
          <p:cNvSpPr/>
          <p:nvPr/>
        </p:nvSpPr>
        <p:spPr>
          <a:xfrm>
            <a:off x="640080" y="4983480"/>
            <a:ext cx="7315200" cy="274320"/>
          </a:xfrm>
          <a:prstGeom prst="rect">
            <a:avLst/>
          </a:prstGeom>
          <a:noFill/>
          <a:ln/>
        </p:spPr>
        <p:txBody>
          <a:bodyPr wrap="square" lIns="0" tIns="0" rIns="0" bIns="0" rtlCol="0" anchor="ctr"/>
          <a:lstStyle/>
          <a:p>
            <a:pPr indent="0" marL="0">
              <a:buNone/>
            </a:pPr>
            <a:r>
              <a:rPr lang="en-US" sz="1100" u="sng" dirty="0">
                <a:solidFill>
                  <a:srgbClr val="DAD7CB"/>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docs.google.com/spreadsheets/d/1bqy2Pp24Ahw6FK1YTNohcRQgjyX9UCmuOe20TSzEaVQ</a:t>
            </a:r>
            <a:endParaRPr lang="en-US" sz="1100" dirty="0"/>
          </a:p>
        </p:txBody>
      </p:sp>
      <p:sp>
        <p:nvSpPr>
          <p:cNvPr id="8" name="Text 6"/>
          <p:cNvSpPr/>
          <p:nvPr/>
        </p:nvSpPr>
        <p:spPr>
          <a:xfrm>
            <a:off x="640080" y="5349240"/>
            <a:ext cx="7315200" cy="274320"/>
          </a:xfrm>
          <a:prstGeom prst="rect">
            <a:avLst/>
          </a:prstGeom>
          <a:noFill/>
          <a:ln/>
        </p:spPr>
        <p:txBody>
          <a:bodyPr wrap="square" lIns="0" tIns="0" rIns="0" bIns="0" rtlCol="0" anchor="ctr"/>
          <a:lstStyle/>
          <a:p>
            <a:pPr indent="0" marL="0">
              <a:buNone/>
            </a:pPr>
            <a:r>
              <a:rPr lang="en-US" sz="1200" i="1" dirty="0">
                <a:solidFill>
                  <a:srgbClr val="B6B1A9"/>
                </a:solidFill>
                <a:latin typeface="Calibri" pitchFamily="34" charset="0"/>
                <a:ea typeface="Calibri" pitchFamily="34" charset="-122"/>
                <a:cs typeface="Calibri" pitchFamily="34" charset="-120"/>
              </a:rPr>
              <a:t>Scan to open it on your own device →</a:t>
            </a:r>
            <a:endParaRPr lang="en-US" sz="1200" dirty="0"/>
          </a:p>
        </p:txBody>
      </p:sp>
      <p:sp>
        <p:nvSpPr>
          <p:cNvPr id="9" name="Shape 7"/>
          <p:cNvSpPr/>
          <p:nvPr/>
        </p:nvSpPr>
        <p:spPr>
          <a:xfrm>
            <a:off x="9646920" y="1965960"/>
            <a:ext cx="2103120" cy="2103120"/>
          </a:xfrm>
          <a:prstGeom prst="roundRect">
            <a:avLst>
              <a:gd name="adj" fmla="val 2174"/>
            </a:avLst>
          </a:prstGeom>
          <a:solidFill>
            <a:srgbClr val="FFFFFF"/>
          </a:solidFill>
          <a:ln w="12700">
            <a:solidFill>
              <a:srgbClr val="FFFFFF"/>
            </a:solidFill>
            <a:prstDash val="solid"/>
          </a:ln>
        </p:spPr>
      </p:sp>
      <p:pic>
        <p:nvPicPr>
          <p:cNvPr id="10" name="Image 0" descr="/root/exec-coach/schedule_qr.png">    </p:cNvPr>
          <p:cNvPicPr>
            <a:picLocks noChangeAspect="1"/>
          </p:cNvPicPr>
          <p:nvPr/>
        </p:nvPicPr>
        <p:blipFill>
          <a:blip r:embed="rId2"/>
          <a:stretch>
            <a:fillRect/>
          </a:stretch>
        </p:blipFill>
        <p:spPr>
          <a:xfrm>
            <a:off x="9802368" y="2121408"/>
            <a:ext cx="1792224" cy="1792224"/>
          </a:xfrm>
          <a:prstGeom prst="rect">
            <a:avLst/>
          </a:prstGeom>
        </p:spPr>
      </p:pic>
      <p:sp>
        <p:nvSpPr>
          <p:cNvPr id="11" name="Text 8"/>
          <p:cNvSpPr/>
          <p:nvPr/>
        </p:nvSpPr>
        <p:spPr>
          <a:xfrm>
            <a:off x="9464040" y="4160520"/>
            <a:ext cx="2468880" cy="27432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Open the schedule</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DOCUMENT</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A schedule is not a list of dates</a:t>
            </a:r>
            <a:endParaRPr lang="en-US" sz="3400" dirty="0"/>
          </a:p>
        </p:txBody>
      </p:sp>
      <p:sp>
        <p:nvSpPr>
          <p:cNvPr id="4" name="Shape 2"/>
          <p:cNvSpPr/>
          <p:nvPr/>
        </p:nvSpPr>
        <p:spPr>
          <a:xfrm>
            <a:off x="6400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7498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Date</a:t>
            </a:r>
            <a:endParaRPr lang="en-US" sz="1250" dirty="0"/>
          </a:p>
        </p:txBody>
      </p:sp>
      <p:sp>
        <p:nvSpPr>
          <p:cNvPr id="6" name="Shape 4"/>
          <p:cNvSpPr/>
          <p:nvPr/>
        </p:nvSpPr>
        <p:spPr>
          <a:xfrm>
            <a:off x="24688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7" name="Text 5"/>
          <p:cNvSpPr/>
          <p:nvPr/>
        </p:nvSpPr>
        <p:spPr>
          <a:xfrm>
            <a:off x="25786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Type</a:t>
            </a:r>
            <a:endParaRPr lang="en-US" sz="1250" dirty="0"/>
          </a:p>
        </p:txBody>
      </p:sp>
      <p:sp>
        <p:nvSpPr>
          <p:cNvPr id="8" name="Shape 6"/>
          <p:cNvSpPr/>
          <p:nvPr/>
        </p:nvSpPr>
        <p:spPr>
          <a:xfrm>
            <a:off x="42976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44074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Level</a:t>
            </a:r>
            <a:endParaRPr lang="en-US" sz="1250" dirty="0"/>
          </a:p>
        </p:txBody>
      </p:sp>
      <p:sp>
        <p:nvSpPr>
          <p:cNvPr id="10" name="Shape 8"/>
          <p:cNvSpPr/>
          <p:nvPr/>
        </p:nvSpPr>
        <p:spPr>
          <a:xfrm>
            <a:off x="61264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62362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Event / Opponent</a:t>
            </a:r>
            <a:endParaRPr lang="en-US" sz="1250" dirty="0"/>
          </a:p>
        </p:txBody>
      </p:sp>
      <p:sp>
        <p:nvSpPr>
          <p:cNvPr id="12" name="Shape 10"/>
          <p:cNvSpPr/>
          <p:nvPr/>
        </p:nvSpPr>
        <p:spPr>
          <a:xfrm>
            <a:off x="79552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80650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Location</a:t>
            </a:r>
            <a:endParaRPr lang="en-US" sz="1250" dirty="0"/>
          </a:p>
        </p:txBody>
      </p:sp>
      <p:sp>
        <p:nvSpPr>
          <p:cNvPr id="14" name="Shape 12"/>
          <p:cNvSpPr/>
          <p:nvPr/>
        </p:nvSpPr>
        <p:spPr>
          <a:xfrm>
            <a:off x="9784080" y="187452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5" name="Text 13"/>
          <p:cNvSpPr/>
          <p:nvPr/>
        </p:nvSpPr>
        <p:spPr>
          <a:xfrm>
            <a:off x="9893808" y="196596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Weigh-in / Wrestle</a:t>
            </a:r>
            <a:endParaRPr lang="en-US" sz="1250" dirty="0"/>
          </a:p>
        </p:txBody>
      </p:sp>
      <p:sp>
        <p:nvSpPr>
          <p:cNvPr id="16" name="Shape 14"/>
          <p:cNvSpPr/>
          <p:nvPr/>
        </p:nvSpPr>
        <p:spPr>
          <a:xfrm>
            <a:off x="640080" y="283464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749808" y="292608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Cost</a:t>
            </a:r>
            <a:endParaRPr lang="en-US" sz="1250" dirty="0"/>
          </a:p>
        </p:txBody>
      </p:sp>
      <p:sp>
        <p:nvSpPr>
          <p:cNvPr id="18" name="Shape 16"/>
          <p:cNvSpPr/>
          <p:nvPr/>
        </p:nvSpPr>
        <p:spPr>
          <a:xfrm>
            <a:off x="2468880" y="283464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9" name="Text 17"/>
          <p:cNvSpPr/>
          <p:nvPr/>
        </p:nvSpPr>
        <p:spPr>
          <a:xfrm>
            <a:off x="2578608" y="292608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Paid</a:t>
            </a:r>
            <a:endParaRPr lang="en-US" sz="1250" dirty="0"/>
          </a:p>
        </p:txBody>
      </p:sp>
      <p:sp>
        <p:nvSpPr>
          <p:cNvPr id="20" name="Shape 18"/>
          <p:cNvSpPr/>
          <p:nvPr/>
        </p:nvSpPr>
        <p:spPr>
          <a:xfrm>
            <a:off x="4297680" y="283464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1" name="Text 19"/>
          <p:cNvSpPr/>
          <p:nvPr/>
        </p:nvSpPr>
        <p:spPr>
          <a:xfrm>
            <a:off x="4407408" y="292608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Distance &amp; drive time</a:t>
            </a:r>
            <a:endParaRPr lang="en-US" sz="1250" dirty="0"/>
          </a:p>
        </p:txBody>
      </p:sp>
      <p:sp>
        <p:nvSpPr>
          <p:cNvPr id="22" name="Shape 20"/>
          <p:cNvSpPr/>
          <p:nvPr/>
        </p:nvSpPr>
        <p:spPr>
          <a:xfrm>
            <a:off x="6126480" y="283464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3" name="Text 21"/>
          <p:cNvSpPr/>
          <p:nvPr/>
        </p:nvSpPr>
        <p:spPr>
          <a:xfrm>
            <a:off x="6236208" y="292608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Coaches assigned</a:t>
            </a:r>
            <a:endParaRPr lang="en-US" sz="1250" dirty="0"/>
          </a:p>
        </p:txBody>
      </p:sp>
      <p:sp>
        <p:nvSpPr>
          <p:cNvPr id="24" name="Shape 22"/>
          <p:cNvSpPr/>
          <p:nvPr/>
        </p:nvSpPr>
        <p:spPr>
          <a:xfrm>
            <a:off x="7955280" y="2834640"/>
            <a:ext cx="1719072"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5" name="Text 23"/>
          <p:cNvSpPr/>
          <p:nvPr/>
        </p:nvSpPr>
        <p:spPr>
          <a:xfrm>
            <a:off x="8065008" y="2926080"/>
            <a:ext cx="1499616" cy="658368"/>
          </a:xfrm>
          <a:prstGeom prst="rect">
            <a:avLst/>
          </a:prstGeom>
          <a:noFill/>
          <a:ln/>
        </p:spPr>
        <p:txBody>
          <a:bodyPr wrap="square" lIns="0" tIns="0" rIns="0" bIns="0" rtlCol="0" anchor="ctr"/>
          <a:lstStyle/>
          <a:p>
            <a:pPr algn="ctr" indent="0" marL="0">
              <a:buNone/>
            </a:pPr>
            <a:r>
              <a:rPr lang="en-US" sz="1250" b="1" dirty="0">
                <a:solidFill>
                  <a:srgbClr val="2E2D29"/>
                </a:solidFill>
                <a:latin typeface="Calibri" pitchFamily="34" charset="0"/>
                <a:ea typeface="Calibri" pitchFamily="34" charset="-122"/>
                <a:cs typeface="Calibri" pitchFamily="34" charset="-120"/>
              </a:rPr>
              <a:t>Notes</a:t>
            </a:r>
            <a:endParaRPr lang="en-US" sz="1250" dirty="0"/>
          </a:p>
        </p:txBody>
      </p:sp>
      <p:sp>
        <p:nvSpPr>
          <p:cNvPr id="26" name="Shape 24"/>
          <p:cNvSpPr/>
          <p:nvPr/>
        </p:nvSpPr>
        <p:spPr>
          <a:xfrm>
            <a:off x="640080" y="3977640"/>
            <a:ext cx="10881360" cy="1463040"/>
          </a:xfrm>
          <a:prstGeom prst="roundRect">
            <a:avLst>
              <a:gd name="adj" fmla="val 3750"/>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27" name="Text 25"/>
          <p:cNvSpPr/>
          <p:nvPr/>
        </p:nvSpPr>
        <p:spPr>
          <a:xfrm>
            <a:off x="1005840" y="4206240"/>
            <a:ext cx="10149840" cy="502920"/>
          </a:xfrm>
          <a:prstGeom prst="rect">
            <a:avLst/>
          </a:prstGeom>
          <a:noFill/>
          <a:ln/>
        </p:spPr>
        <p:txBody>
          <a:bodyPr wrap="square" lIns="0" tIns="0" rIns="0" bIns="0" rtlCol="0" anchor="ctr"/>
          <a:lstStyle/>
          <a:p>
            <a:pPr indent="0" marL="0">
              <a:buNone/>
            </a:pPr>
            <a:r>
              <a:rPr lang="en-US" sz="1900" b="1" dirty="0">
                <a:solidFill>
                  <a:srgbClr val="2E2D29"/>
                </a:solidFill>
                <a:latin typeface="Cambria" pitchFamily="34" charset="0"/>
                <a:ea typeface="Cambria" pitchFamily="34" charset="-122"/>
                <a:cs typeface="Cambria" pitchFamily="34" charset="-120"/>
              </a:rPr>
              <a:t>If you can’t name who is coaching it and what it costs, it isn’t scheduled — it’s a date written down.</a:t>
            </a:r>
            <a:endParaRPr lang="en-US" sz="1900" dirty="0"/>
          </a:p>
        </p:txBody>
      </p:sp>
      <p:sp>
        <p:nvSpPr>
          <p:cNvPr id="28" name="Text 26"/>
          <p:cNvSpPr/>
          <p:nvPr/>
        </p:nvSpPr>
        <p:spPr>
          <a:xfrm>
            <a:off x="1005840" y="4754880"/>
            <a:ext cx="10149840" cy="457200"/>
          </a:xfrm>
          <a:prstGeom prst="rect">
            <a:avLst/>
          </a:prstGeom>
          <a:noFill/>
          <a:ln/>
        </p:spPr>
        <p:txBody>
          <a:bodyPr wrap="square" lIns="0" tIns="0" rIns="0" bIns="0" rtlCol="0" anchor="ctr"/>
          <a:lstStyle/>
          <a:p>
            <a:pPr indent="0" marL="0">
              <a:buNone/>
            </a:pPr>
            <a:r>
              <a:rPr lang="en-US" sz="1350" dirty="0">
                <a:solidFill>
                  <a:srgbClr val="53565A"/>
                </a:solidFill>
                <a:latin typeface="Calibri" pitchFamily="34" charset="0"/>
                <a:ea typeface="Calibri" pitchFamily="34" charset="-122"/>
                <a:cs typeface="Calibri" pitchFamily="34" charset="-120"/>
              </a:rPr>
              <a:t>Cost, Paid, Distance and Coaches are the four columns most schedules are missing — and the four that cause the February emergencies.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REAL CONSTRAINT</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What actually limits a calendar is coaches</a:t>
            </a:r>
            <a:endParaRPr lang="en-US" sz="3400" dirty="0"/>
          </a:p>
        </p:txBody>
      </p:sp>
      <p:sp>
        <p:nvSpPr>
          <p:cNvPr id="4" name="Shape 2"/>
          <p:cNvSpPr/>
          <p:nvPr/>
        </p:nvSpPr>
        <p:spPr>
          <a:xfrm>
            <a:off x="640080" y="1965960"/>
            <a:ext cx="10881360" cy="914400"/>
          </a:xfrm>
          <a:prstGeom prst="roundRect">
            <a:avLst>
              <a:gd name="adj" fmla="val 6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Shape 3"/>
          <p:cNvSpPr/>
          <p:nvPr/>
        </p:nvSpPr>
        <p:spPr>
          <a:xfrm>
            <a:off x="914400" y="2212848"/>
            <a:ext cx="402336" cy="402336"/>
          </a:xfrm>
          <a:prstGeom prst="ellipse">
            <a:avLst/>
          </a:prstGeom>
          <a:solidFill>
            <a:srgbClr val="8C1515"/>
          </a:solidFill>
          <a:ln w="12700">
            <a:solidFill>
              <a:srgbClr val="8C1515"/>
            </a:solidFill>
            <a:prstDash val="solid"/>
          </a:ln>
        </p:spPr>
      </p:sp>
      <p:sp>
        <p:nvSpPr>
          <p:cNvPr id="6" name="Text 4"/>
          <p:cNvSpPr/>
          <p:nvPr/>
        </p:nvSpPr>
        <p:spPr>
          <a:xfrm>
            <a:off x="914400" y="2212848"/>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1508760" y="2112264"/>
            <a:ext cx="3657600" cy="292608"/>
          </a:xfrm>
          <a:prstGeom prst="rect">
            <a:avLst/>
          </a:prstGeom>
          <a:noFill/>
          <a:ln/>
        </p:spPr>
        <p:txBody>
          <a:bodyPr wrap="square" lIns="0" tIns="0" rIns="0" bIns="0" rtlCol="0" anchor="ctr"/>
          <a:lstStyle/>
          <a:p>
            <a:pPr indent="0" marL="0">
              <a:buNone/>
            </a:pPr>
            <a:r>
              <a:rPr lang="en-US" sz="1600" b="1" dirty="0">
                <a:solidFill>
                  <a:srgbClr val="2E2D29"/>
                </a:solidFill>
                <a:latin typeface="Calibri" pitchFamily="34" charset="0"/>
                <a:ea typeface="Calibri" pitchFamily="34" charset="-122"/>
                <a:cs typeface="Calibri" pitchFamily="34" charset="-120"/>
              </a:rPr>
              <a:t>WWCTOC</a:t>
            </a:r>
            <a:endParaRPr lang="en-US" sz="1600" dirty="0"/>
          </a:p>
        </p:txBody>
      </p:sp>
      <p:sp>
        <p:nvSpPr>
          <p:cNvPr id="8" name="Text 6"/>
          <p:cNvSpPr/>
          <p:nvPr/>
        </p:nvSpPr>
        <p:spPr>
          <a:xfrm>
            <a:off x="1508760" y="2423160"/>
            <a:ext cx="365760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Girls Varsity &amp; JV</a:t>
            </a:r>
            <a:endParaRPr lang="en-US" sz="1250" dirty="0"/>
          </a:p>
        </p:txBody>
      </p:sp>
      <p:sp>
        <p:nvSpPr>
          <p:cNvPr id="9" name="Text 7"/>
          <p:cNvSpPr/>
          <p:nvPr/>
        </p:nvSpPr>
        <p:spPr>
          <a:xfrm>
            <a:off x="5486400" y="2112264"/>
            <a:ext cx="2743200" cy="292608"/>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Sierra College</a:t>
            </a:r>
            <a:endParaRPr lang="en-US" sz="1400" dirty="0"/>
          </a:p>
        </p:txBody>
      </p:sp>
      <p:sp>
        <p:nvSpPr>
          <p:cNvPr id="10" name="Text 8"/>
          <p:cNvSpPr/>
          <p:nvPr/>
        </p:nvSpPr>
        <p:spPr>
          <a:xfrm>
            <a:off x="5486400" y="2423160"/>
            <a:ext cx="310896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144 miles · 2h15m · hotels</a:t>
            </a:r>
            <a:endParaRPr lang="en-US" sz="1250" dirty="0"/>
          </a:p>
        </p:txBody>
      </p:sp>
      <p:sp>
        <p:nvSpPr>
          <p:cNvPr id="11" name="Text 9"/>
          <p:cNvSpPr/>
          <p:nvPr/>
        </p:nvSpPr>
        <p:spPr>
          <a:xfrm>
            <a:off x="8869680" y="2240280"/>
            <a:ext cx="2286000" cy="365760"/>
          </a:xfrm>
          <a:prstGeom prst="rect">
            <a:avLst/>
          </a:prstGeom>
          <a:noFill/>
          <a:ln/>
        </p:spPr>
        <p:txBody>
          <a:bodyPr wrap="square" lIns="0" tIns="0" rIns="0" bIns="0" rtlCol="0" anchor="ctr"/>
          <a:lstStyle/>
          <a:p>
            <a:pPr indent="0" marL="0">
              <a:buNone/>
            </a:pPr>
            <a:r>
              <a:rPr lang="en-US" sz="1350" b="1" dirty="0">
                <a:solidFill>
                  <a:srgbClr val="8C1515"/>
                </a:solidFill>
                <a:latin typeface="Calibri" pitchFamily="34" charset="0"/>
                <a:ea typeface="Calibri" pitchFamily="34" charset="-122"/>
                <a:cs typeface="Calibri" pitchFamily="34" charset="-120"/>
              </a:rPr>
              <a:t>2 coaches</a:t>
            </a:r>
            <a:endParaRPr lang="en-US" sz="1350" dirty="0"/>
          </a:p>
        </p:txBody>
      </p:sp>
      <p:sp>
        <p:nvSpPr>
          <p:cNvPr id="12" name="Shape 10"/>
          <p:cNvSpPr/>
          <p:nvPr/>
        </p:nvSpPr>
        <p:spPr>
          <a:xfrm>
            <a:off x="640080" y="2980944"/>
            <a:ext cx="10881360" cy="914400"/>
          </a:xfrm>
          <a:prstGeom prst="roundRect">
            <a:avLst>
              <a:gd name="adj" fmla="val 6000"/>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3" name="Shape 11"/>
          <p:cNvSpPr/>
          <p:nvPr/>
        </p:nvSpPr>
        <p:spPr>
          <a:xfrm>
            <a:off x="914400" y="3227832"/>
            <a:ext cx="402336" cy="402336"/>
          </a:xfrm>
          <a:prstGeom prst="ellipse">
            <a:avLst/>
          </a:prstGeom>
          <a:solidFill>
            <a:srgbClr val="8C1515"/>
          </a:solidFill>
          <a:ln w="12700">
            <a:solidFill>
              <a:srgbClr val="8C1515"/>
            </a:solidFill>
            <a:prstDash val="solid"/>
          </a:ln>
        </p:spPr>
      </p:sp>
      <p:sp>
        <p:nvSpPr>
          <p:cNvPr id="14" name="Text 12"/>
          <p:cNvSpPr/>
          <p:nvPr/>
        </p:nvSpPr>
        <p:spPr>
          <a:xfrm>
            <a:off x="914400" y="3227832"/>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5" name="Text 13"/>
          <p:cNvSpPr/>
          <p:nvPr/>
        </p:nvSpPr>
        <p:spPr>
          <a:xfrm>
            <a:off x="1508760" y="3127248"/>
            <a:ext cx="3657600" cy="292608"/>
          </a:xfrm>
          <a:prstGeom prst="rect">
            <a:avLst/>
          </a:prstGeom>
          <a:noFill/>
          <a:ln/>
        </p:spPr>
        <p:txBody>
          <a:bodyPr wrap="square" lIns="0" tIns="0" rIns="0" bIns="0" rtlCol="0" anchor="ctr"/>
          <a:lstStyle/>
          <a:p>
            <a:pPr indent="0" marL="0">
              <a:buNone/>
            </a:pPr>
            <a:r>
              <a:rPr lang="en-US" sz="1600" b="1" dirty="0">
                <a:solidFill>
                  <a:srgbClr val="2E2D29"/>
                </a:solidFill>
                <a:latin typeface="Calibri" pitchFamily="34" charset="0"/>
                <a:ea typeface="Calibri" pitchFamily="34" charset="-122"/>
                <a:cs typeface="Calibri" pitchFamily="34" charset="-120"/>
              </a:rPr>
              <a:t>Boys Varsity Tournament</a:t>
            </a:r>
            <a:endParaRPr lang="en-US" sz="1600" dirty="0"/>
          </a:p>
        </p:txBody>
      </p:sp>
      <p:sp>
        <p:nvSpPr>
          <p:cNvPr id="16" name="Text 14"/>
          <p:cNvSpPr/>
          <p:nvPr/>
        </p:nvSpPr>
        <p:spPr>
          <a:xfrm>
            <a:off x="1508760" y="3438144"/>
            <a:ext cx="365760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Varsity boys</a:t>
            </a:r>
            <a:endParaRPr lang="en-US" sz="1250" dirty="0"/>
          </a:p>
        </p:txBody>
      </p:sp>
      <p:sp>
        <p:nvSpPr>
          <p:cNvPr id="17" name="Text 15"/>
          <p:cNvSpPr/>
          <p:nvPr/>
        </p:nvSpPr>
        <p:spPr>
          <a:xfrm>
            <a:off x="5486400" y="3127248"/>
            <a:ext cx="2743200" cy="292608"/>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TBD</a:t>
            </a:r>
            <a:endParaRPr lang="en-US" sz="1400" dirty="0"/>
          </a:p>
        </p:txBody>
      </p:sp>
      <p:sp>
        <p:nvSpPr>
          <p:cNvPr id="18" name="Text 16"/>
          <p:cNvSpPr/>
          <p:nvPr/>
        </p:nvSpPr>
        <p:spPr>
          <a:xfrm>
            <a:off x="5486400" y="3438144"/>
            <a:ext cx="310896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Still undecided</a:t>
            </a:r>
            <a:endParaRPr lang="en-US" sz="1250" dirty="0"/>
          </a:p>
        </p:txBody>
      </p:sp>
      <p:sp>
        <p:nvSpPr>
          <p:cNvPr id="19" name="Text 17"/>
          <p:cNvSpPr/>
          <p:nvPr/>
        </p:nvSpPr>
        <p:spPr>
          <a:xfrm>
            <a:off x="8869680" y="3255264"/>
            <a:ext cx="2286000" cy="365760"/>
          </a:xfrm>
          <a:prstGeom prst="rect">
            <a:avLst/>
          </a:prstGeom>
          <a:noFill/>
          <a:ln/>
        </p:spPr>
        <p:txBody>
          <a:bodyPr wrap="square" lIns="0" tIns="0" rIns="0" bIns="0" rtlCol="0" anchor="ctr"/>
          <a:lstStyle/>
          <a:p>
            <a:pPr indent="0" marL="0">
              <a:buNone/>
            </a:pPr>
            <a:r>
              <a:rPr lang="en-US" sz="1350" b="1" dirty="0">
                <a:solidFill>
                  <a:srgbClr val="175E54"/>
                </a:solidFill>
                <a:latin typeface="Calibri" pitchFamily="34" charset="0"/>
                <a:ea typeface="Calibri" pitchFamily="34" charset="-122"/>
                <a:cs typeface="Calibri" pitchFamily="34" charset="-120"/>
              </a:rPr>
              <a:t>2 coaches</a:t>
            </a:r>
            <a:endParaRPr lang="en-US" sz="1350" dirty="0"/>
          </a:p>
        </p:txBody>
      </p:sp>
      <p:sp>
        <p:nvSpPr>
          <p:cNvPr id="20" name="Shape 18"/>
          <p:cNvSpPr/>
          <p:nvPr/>
        </p:nvSpPr>
        <p:spPr>
          <a:xfrm>
            <a:off x="640080" y="3995928"/>
            <a:ext cx="10881360" cy="914400"/>
          </a:xfrm>
          <a:prstGeom prst="roundRect">
            <a:avLst>
              <a:gd name="adj" fmla="val 6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1" name="Shape 19"/>
          <p:cNvSpPr/>
          <p:nvPr/>
        </p:nvSpPr>
        <p:spPr>
          <a:xfrm>
            <a:off x="914400" y="4242816"/>
            <a:ext cx="402336" cy="402336"/>
          </a:xfrm>
          <a:prstGeom prst="ellipse">
            <a:avLst/>
          </a:prstGeom>
          <a:solidFill>
            <a:srgbClr val="8C1515"/>
          </a:solidFill>
          <a:ln w="12700">
            <a:solidFill>
              <a:srgbClr val="8C1515"/>
            </a:solidFill>
            <a:prstDash val="solid"/>
          </a:ln>
        </p:spPr>
      </p:sp>
      <p:sp>
        <p:nvSpPr>
          <p:cNvPr id="22" name="Text 20"/>
          <p:cNvSpPr/>
          <p:nvPr/>
        </p:nvSpPr>
        <p:spPr>
          <a:xfrm>
            <a:off x="914400" y="4242816"/>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3" name="Text 21"/>
          <p:cNvSpPr/>
          <p:nvPr/>
        </p:nvSpPr>
        <p:spPr>
          <a:xfrm>
            <a:off x="1508760" y="4142232"/>
            <a:ext cx="3657600" cy="292608"/>
          </a:xfrm>
          <a:prstGeom prst="rect">
            <a:avLst/>
          </a:prstGeom>
          <a:noFill/>
          <a:ln/>
        </p:spPr>
        <p:txBody>
          <a:bodyPr wrap="square" lIns="0" tIns="0" rIns="0" bIns="0" rtlCol="0" anchor="ctr"/>
          <a:lstStyle/>
          <a:p>
            <a:pPr indent="0" marL="0">
              <a:buNone/>
            </a:pPr>
            <a:r>
              <a:rPr lang="en-US" sz="1600" b="1" dirty="0">
                <a:solidFill>
                  <a:srgbClr val="2E2D29"/>
                </a:solidFill>
                <a:latin typeface="Calibri" pitchFamily="34" charset="0"/>
                <a:ea typeface="Calibri" pitchFamily="34" charset="-122"/>
                <a:cs typeface="Calibri" pitchFamily="34" charset="-120"/>
              </a:rPr>
              <a:t>2nd Man Tournament</a:t>
            </a:r>
            <a:endParaRPr lang="en-US" sz="1600" dirty="0"/>
          </a:p>
        </p:txBody>
      </p:sp>
      <p:sp>
        <p:nvSpPr>
          <p:cNvPr id="24" name="Text 22"/>
          <p:cNvSpPr/>
          <p:nvPr/>
        </p:nvSpPr>
        <p:spPr>
          <a:xfrm>
            <a:off x="1508760" y="4453128"/>
            <a:ext cx="365760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Second man</a:t>
            </a:r>
            <a:endParaRPr lang="en-US" sz="1250" dirty="0"/>
          </a:p>
        </p:txBody>
      </p:sp>
      <p:sp>
        <p:nvSpPr>
          <p:cNvPr id="25" name="Text 23"/>
          <p:cNvSpPr/>
          <p:nvPr/>
        </p:nvSpPr>
        <p:spPr>
          <a:xfrm>
            <a:off x="5486400" y="4142232"/>
            <a:ext cx="2743200" cy="292608"/>
          </a:xfrm>
          <a:prstGeom prst="rect">
            <a:avLst/>
          </a:prstGeom>
          <a:noFill/>
          <a:ln/>
        </p:spPr>
        <p:txBody>
          <a:bodyPr wrap="square" lIns="0" tIns="0" rIns="0" bIns="0" rtlCol="0" anchor="ctr"/>
          <a:lstStyle/>
          <a:p>
            <a:pPr indent="0" marL="0">
              <a:buNone/>
            </a:pPr>
            <a:r>
              <a:rPr lang="en-US" sz="1400" dirty="0">
                <a:solidFill>
                  <a:srgbClr val="2E2D29"/>
                </a:solidFill>
                <a:latin typeface="Calibri" pitchFamily="34" charset="0"/>
                <a:ea typeface="Calibri" pitchFamily="34" charset="-122"/>
                <a:cs typeface="Calibri" pitchFamily="34" charset="-120"/>
              </a:rPr>
              <a:t>Cupertino HS</a:t>
            </a:r>
            <a:endParaRPr lang="en-US" sz="1400" dirty="0"/>
          </a:p>
        </p:txBody>
      </p:sp>
      <p:sp>
        <p:nvSpPr>
          <p:cNvPr id="26" name="Text 24"/>
          <p:cNvSpPr/>
          <p:nvPr/>
        </p:nvSpPr>
        <p:spPr>
          <a:xfrm>
            <a:off x="5486400" y="4453128"/>
            <a:ext cx="310896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Local</a:t>
            </a:r>
            <a:endParaRPr lang="en-US" sz="1250" dirty="0"/>
          </a:p>
        </p:txBody>
      </p:sp>
      <p:sp>
        <p:nvSpPr>
          <p:cNvPr id="27" name="Text 25"/>
          <p:cNvSpPr/>
          <p:nvPr/>
        </p:nvSpPr>
        <p:spPr>
          <a:xfrm>
            <a:off x="8869680" y="4270248"/>
            <a:ext cx="2286000" cy="365760"/>
          </a:xfrm>
          <a:prstGeom prst="rect">
            <a:avLst/>
          </a:prstGeom>
          <a:noFill/>
          <a:ln/>
        </p:spPr>
        <p:txBody>
          <a:bodyPr wrap="square" lIns="0" tIns="0" rIns="0" bIns="0" rtlCol="0" anchor="ctr"/>
          <a:lstStyle/>
          <a:p>
            <a:pPr indent="0" marL="0">
              <a:buNone/>
            </a:pPr>
            <a:r>
              <a:rPr lang="en-US" sz="1350" b="1" dirty="0">
                <a:solidFill>
                  <a:srgbClr val="8C1515"/>
                </a:solidFill>
                <a:latin typeface="Calibri" pitchFamily="34" charset="0"/>
                <a:ea typeface="Calibri" pitchFamily="34" charset="-122"/>
                <a:cs typeface="Calibri" pitchFamily="34" charset="-120"/>
              </a:rPr>
              <a:t>2 coaches</a:t>
            </a:r>
            <a:endParaRPr lang="en-US" sz="1350" dirty="0"/>
          </a:p>
        </p:txBody>
      </p:sp>
      <p:sp>
        <p:nvSpPr>
          <p:cNvPr id="28" name="Shape 26"/>
          <p:cNvSpPr/>
          <p:nvPr/>
        </p:nvSpPr>
        <p:spPr>
          <a:xfrm>
            <a:off x="640080" y="5029200"/>
            <a:ext cx="10881360" cy="1005840"/>
          </a:xfrm>
          <a:prstGeom prst="roundRect">
            <a:avLst>
              <a:gd name="adj" fmla="val 5455"/>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9" name="Text 27"/>
          <p:cNvSpPr/>
          <p:nvPr/>
        </p:nvSpPr>
        <p:spPr>
          <a:xfrm>
            <a:off x="1005840" y="5029200"/>
            <a:ext cx="10149840" cy="1005840"/>
          </a:xfrm>
          <a:prstGeom prst="rect">
            <a:avLst/>
          </a:prstGeom>
          <a:noFill/>
          <a:ln/>
        </p:spPr>
        <p:txBody>
          <a:bodyPr wrap="square" lIns="0" tIns="0" rIns="0" bIns="0" rtlCol="0" anchor="ctr"/>
          <a:lstStyle/>
          <a:p>
            <a:pPr indent="0" marL="0">
              <a:buNone/>
            </a:pPr>
            <a:r>
              <a:rPr lang="en-US" sz="1750" b="1" dirty="0">
                <a:solidFill>
                  <a:srgbClr val="8C1515"/>
                </a:solidFill>
                <a:latin typeface="Cambria" pitchFamily="34" charset="0"/>
                <a:ea typeface="Cambria" pitchFamily="34" charset="-122"/>
                <a:cs typeface="Cambria" pitchFamily="34" charset="-120"/>
              </a:rPr>
              <a:t>Three events on one Saturday takes six coaches — and each one has to be cleared by your district to supervise a team alone.</a:t>
            </a:r>
            <a:endParaRPr lang="en-US" sz="1750" dirty="0"/>
          </a:p>
        </p:txBody>
      </p:sp>
      <p:sp>
        <p:nvSpPr>
          <p:cNvPr id="30" name="Text 28"/>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Who can take a team by themselves is district policy — tied to background checks and employment status. Check yours before you assign coaches to dates.</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DECISION</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A filter for saying yes or no to an event</a:t>
            </a:r>
            <a:endParaRPr lang="en-US" sz="3400" dirty="0"/>
          </a:p>
        </p:txBody>
      </p:sp>
      <p:sp>
        <p:nvSpPr>
          <p:cNvPr id="4" name="Shape 2"/>
          <p:cNvSpPr/>
          <p:nvPr/>
        </p:nvSpPr>
        <p:spPr>
          <a:xfrm>
            <a:off x="640080" y="1737360"/>
            <a:ext cx="402336" cy="402336"/>
          </a:xfrm>
          <a:prstGeom prst="ellipse">
            <a:avLst/>
          </a:prstGeom>
          <a:solidFill>
            <a:srgbClr val="8C1515"/>
          </a:solidFill>
          <a:ln w="12700">
            <a:solidFill>
              <a:srgbClr val="8C1515"/>
            </a:solidFill>
            <a:prstDash val="solid"/>
          </a:ln>
        </p:spPr>
      </p:sp>
      <p:sp>
        <p:nvSpPr>
          <p:cNvPr id="5" name="Text 3"/>
          <p:cNvSpPr/>
          <p:nvPr/>
        </p:nvSpPr>
        <p:spPr>
          <a:xfrm>
            <a:off x="640080" y="173736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p:nvPr/>
        </p:nvSpPr>
        <p:spPr>
          <a:xfrm>
            <a:off x="1261872" y="1719072"/>
            <a:ext cx="3931920" cy="320040"/>
          </a:xfrm>
          <a:prstGeom prst="rect">
            <a:avLst/>
          </a:prstGeom>
          <a:noFill/>
          <a:ln/>
        </p:spPr>
        <p:txBody>
          <a:bodyPr wrap="square" lIns="0" tIns="0" rIns="0" bIns="0" rtlCol="0" anchor="ctr"/>
          <a:lstStyle/>
          <a:p>
            <a:pPr indent="0" marL="0">
              <a:buNone/>
            </a:pPr>
            <a:r>
              <a:rPr lang="en-US" sz="1650" b="1" dirty="0">
                <a:solidFill>
                  <a:srgbClr val="2E2D29"/>
                </a:solidFill>
                <a:latin typeface="Calibri" pitchFamily="34" charset="0"/>
                <a:ea typeface="Calibri" pitchFamily="34" charset="-122"/>
                <a:cs typeface="Calibri" pitchFamily="34" charset="-120"/>
              </a:rPr>
              <a:t>Who does it develop?</a:t>
            </a:r>
            <a:endParaRPr lang="en-US" sz="1650" dirty="0"/>
          </a:p>
        </p:txBody>
      </p:sp>
      <p:sp>
        <p:nvSpPr>
          <p:cNvPr id="7" name="Text 5"/>
          <p:cNvSpPr/>
          <p:nvPr/>
        </p:nvSpPr>
        <p:spPr>
          <a:xfrm>
            <a:off x="5303520" y="1682496"/>
            <a:ext cx="6309360" cy="566928"/>
          </a:xfrm>
          <a:prstGeom prst="rect">
            <a:avLst/>
          </a:prstGeom>
          <a:noFill/>
          <a:ln/>
        </p:spPr>
        <p:txBody>
          <a:bodyPr wrap="square" lIns="0" tIns="0" rIns="0" bIns="0" rtlCol="0" anchor="t"/>
          <a:lstStyle/>
          <a:p>
            <a:pPr indent="0" marL="0">
              <a:buNone/>
            </a:pPr>
            <a:r>
              <a:rPr lang="en-US" sz="1350" dirty="0">
                <a:solidFill>
                  <a:srgbClr val="53565A"/>
                </a:solidFill>
                <a:latin typeface="Calibri" pitchFamily="34" charset="0"/>
                <a:ea typeface="Calibri" pitchFamily="34" charset="-122"/>
                <a:cs typeface="Calibri" pitchFamily="34" charset="-120"/>
              </a:rPr>
              <a:t>Name the wrestlers. If the honest answer is the top three, the day has to be worth it for everyone else.</a:t>
            </a:r>
            <a:endParaRPr lang="en-US" sz="1350" dirty="0"/>
          </a:p>
        </p:txBody>
      </p:sp>
      <p:sp>
        <p:nvSpPr>
          <p:cNvPr id="8" name="Shape 6"/>
          <p:cNvSpPr/>
          <p:nvPr/>
        </p:nvSpPr>
        <p:spPr>
          <a:xfrm>
            <a:off x="640080" y="2560320"/>
            <a:ext cx="402336" cy="402336"/>
          </a:xfrm>
          <a:prstGeom prst="ellipse">
            <a:avLst/>
          </a:prstGeom>
          <a:solidFill>
            <a:srgbClr val="8C1515"/>
          </a:solidFill>
          <a:ln w="12700">
            <a:solidFill>
              <a:srgbClr val="8C1515"/>
            </a:solidFill>
            <a:prstDash val="solid"/>
          </a:ln>
        </p:spPr>
      </p:sp>
      <p:sp>
        <p:nvSpPr>
          <p:cNvPr id="9" name="Text 7"/>
          <p:cNvSpPr/>
          <p:nvPr/>
        </p:nvSpPr>
        <p:spPr>
          <a:xfrm>
            <a:off x="640080" y="256032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0" name="Text 8"/>
          <p:cNvSpPr/>
          <p:nvPr/>
        </p:nvSpPr>
        <p:spPr>
          <a:xfrm>
            <a:off x="1261872" y="2542032"/>
            <a:ext cx="3931920" cy="320040"/>
          </a:xfrm>
          <a:prstGeom prst="rect">
            <a:avLst/>
          </a:prstGeom>
          <a:noFill/>
          <a:ln/>
        </p:spPr>
        <p:txBody>
          <a:bodyPr wrap="square" lIns="0" tIns="0" rIns="0" bIns="0" rtlCol="0" anchor="ctr"/>
          <a:lstStyle/>
          <a:p>
            <a:pPr indent="0" marL="0">
              <a:buNone/>
            </a:pPr>
            <a:r>
              <a:rPr lang="en-US" sz="1650" b="1" dirty="0">
                <a:solidFill>
                  <a:srgbClr val="2E2D29"/>
                </a:solidFill>
                <a:latin typeface="Calibri" pitchFamily="34" charset="0"/>
                <a:ea typeface="Calibri" pitchFamily="34" charset="-122"/>
                <a:cs typeface="Calibri" pitchFamily="34" charset="-120"/>
              </a:rPr>
              <a:t>What does the day cost — all in?</a:t>
            </a:r>
            <a:endParaRPr lang="en-US" sz="1650" dirty="0"/>
          </a:p>
        </p:txBody>
      </p:sp>
      <p:sp>
        <p:nvSpPr>
          <p:cNvPr id="11" name="Text 9"/>
          <p:cNvSpPr/>
          <p:nvPr/>
        </p:nvSpPr>
        <p:spPr>
          <a:xfrm>
            <a:off x="5303520" y="2505456"/>
            <a:ext cx="6309360" cy="566928"/>
          </a:xfrm>
          <a:prstGeom prst="rect">
            <a:avLst/>
          </a:prstGeom>
          <a:noFill/>
          <a:ln/>
        </p:spPr>
        <p:txBody>
          <a:bodyPr wrap="square" lIns="0" tIns="0" rIns="0" bIns="0" rtlCol="0" anchor="t"/>
          <a:lstStyle/>
          <a:p>
            <a:pPr indent="0" marL="0">
              <a:buNone/>
            </a:pPr>
            <a:r>
              <a:rPr lang="en-US" sz="1350" dirty="0">
                <a:solidFill>
                  <a:srgbClr val="53565A"/>
                </a:solidFill>
                <a:latin typeface="Calibri" pitchFamily="34" charset="0"/>
                <a:ea typeface="Calibri" pitchFamily="34" charset="-122"/>
                <a:cs typeface="Calibri" pitchFamily="34" charset="-120"/>
              </a:rPr>
              <a:t>Entry fee, transportation, hotel, and the Saturday it takes from families and staff.</a:t>
            </a:r>
            <a:endParaRPr lang="en-US" sz="1350" dirty="0"/>
          </a:p>
        </p:txBody>
      </p:sp>
      <p:sp>
        <p:nvSpPr>
          <p:cNvPr id="12" name="Shape 10"/>
          <p:cNvSpPr/>
          <p:nvPr/>
        </p:nvSpPr>
        <p:spPr>
          <a:xfrm>
            <a:off x="640080" y="3383280"/>
            <a:ext cx="402336" cy="402336"/>
          </a:xfrm>
          <a:prstGeom prst="ellipse">
            <a:avLst/>
          </a:prstGeom>
          <a:solidFill>
            <a:srgbClr val="8C1515"/>
          </a:solidFill>
          <a:ln w="12700">
            <a:solidFill>
              <a:srgbClr val="8C1515"/>
            </a:solidFill>
            <a:prstDash val="solid"/>
          </a:ln>
        </p:spPr>
      </p:sp>
      <p:sp>
        <p:nvSpPr>
          <p:cNvPr id="13" name="Text 11"/>
          <p:cNvSpPr/>
          <p:nvPr/>
        </p:nvSpPr>
        <p:spPr>
          <a:xfrm>
            <a:off x="640080" y="33832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4" name="Text 12"/>
          <p:cNvSpPr/>
          <p:nvPr/>
        </p:nvSpPr>
        <p:spPr>
          <a:xfrm>
            <a:off x="1261872" y="3364992"/>
            <a:ext cx="3931920" cy="320040"/>
          </a:xfrm>
          <a:prstGeom prst="rect">
            <a:avLst/>
          </a:prstGeom>
          <a:noFill/>
          <a:ln/>
        </p:spPr>
        <p:txBody>
          <a:bodyPr wrap="square" lIns="0" tIns="0" rIns="0" bIns="0" rtlCol="0" anchor="ctr"/>
          <a:lstStyle/>
          <a:p>
            <a:pPr indent="0" marL="0">
              <a:buNone/>
            </a:pPr>
            <a:r>
              <a:rPr lang="en-US" sz="1650" b="1" dirty="0">
                <a:solidFill>
                  <a:srgbClr val="2E2D29"/>
                </a:solidFill>
                <a:latin typeface="Calibri" pitchFamily="34" charset="0"/>
                <a:ea typeface="Calibri" pitchFamily="34" charset="-122"/>
                <a:cs typeface="Calibri" pitchFamily="34" charset="-120"/>
              </a:rPr>
              <a:t>Can it be staffed?</a:t>
            </a:r>
            <a:endParaRPr lang="en-US" sz="1650" dirty="0"/>
          </a:p>
        </p:txBody>
      </p:sp>
      <p:sp>
        <p:nvSpPr>
          <p:cNvPr id="15" name="Text 13"/>
          <p:cNvSpPr/>
          <p:nvPr/>
        </p:nvSpPr>
        <p:spPr>
          <a:xfrm>
            <a:off x="5303520" y="3328416"/>
            <a:ext cx="6309360" cy="566928"/>
          </a:xfrm>
          <a:prstGeom prst="rect">
            <a:avLst/>
          </a:prstGeom>
          <a:noFill/>
          <a:ln/>
        </p:spPr>
        <p:txBody>
          <a:bodyPr wrap="square" lIns="0" tIns="0" rIns="0" bIns="0" rtlCol="0" anchor="t"/>
          <a:lstStyle/>
          <a:p>
            <a:pPr indent="0" marL="0">
              <a:buNone/>
            </a:pPr>
            <a:r>
              <a:rPr lang="en-US" sz="1350" dirty="0">
                <a:solidFill>
                  <a:srgbClr val="53565A"/>
                </a:solidFill>
                <a:latin typeface="Calibri" pitchFamily="34" charset="0"/>
                <a:ea typeface="Calibri" pitchFamily="34" charset="-122"/>
                <a:cs typeface="Calibri" pitchFamily="34" charset="-120"/>
              </a:rPr>
              <a:t>Who is actually taking the kids and coaching at this event? “We’ll figure it out” means no.</a:t>
            </a:r>
            <a:endParaRPr lang="en-US" sz="1350" dirty="0"/>
          </a:p>
        </p:txBody>
      </p:sp>
      <p:sp>
        <p:nvSpPr>
          <p:cNvPr id="16" name="Shape 14"/>
          <p:cNvSpPr/>
          <p:nvPr/>
        </p:nvSpPr>
        <p:spPr>
          <a:xfrm>
            <a:off x="640080" y="4206240"/>
            <a:ext cx="402336" cy="402336"/>
          </a:xfrm>
          <a:prstGeom prst="ellipse">
            <a:avLst/>
          </a:prstGeom>
          <a:solidFill>
            <a:srgbClr val="8C1515"/>
          </a:solidFill>
          <a:ln w="12700">
            <a:solidFill>
              <a:srgbClr val="8C1515"/>
            </a:solidFill>
            <a:prstDash val="solid"/>
          </a:ln>
        </p:spPr>
      </p:sp>
      <p:sp>
        <p:nvSpPr>
          <p:cNvPr id="17" name="Text 15"/>
          <p:cNvSpPr/>
          <p:nvPr/>
        </p:nvSpPr>
        <p:spPr>
          <a:xfrm>
            <a:off x="640080" y="420624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8" name="Text 16"/>
          <p:cNvSpPr/>
          <p:nvPr/>
        </p:nvSpPr>
        <p:spPr>
          <a:xfrm>
            <a:off x="1261872" y="4187952"/>
            <a:ext cx="3931920" cy="320040"/>
          </a:xfrm>
          <a:prstGeom prst="rect">
            <a:avLst/>
          </a:prstGeom>
          <a:noFill/>
          <a:ln/>
        </p:spPr>
        <p:txBody>
          <a:bodyPr wrap="square" lIns="0" tIns="0" rIns="0" bIns="0" rtlCol="0" anchor="ctr"/>
          <a:lstStyle/>
          <a:p>
            <a:pPr indent="0" marL="0">
              <a:buNone/>
            </a:pPr>
            <a:r>
              <a:rPr lang="en-US" sz="1650" b="1" dirty="0">
                <a:solidFill>
                  <a:srgbClr val="2E2D29"/>
                </a:solidFill>
                <a:latin typeface="Calibri" pitchFamily="34" charset="0"/>
                <a:ea typeface="Calibri" pitchFamily="34" charset="-122"/>
                <a:cs typeface="Calibri" pitchFamily="34" charset="-120"/>
              </a:rPr>
              <a:t>What does it displace?</a:t>
            </a:r>
            <a:endParaRPr lang="en-US" sz="1650" dirty="0"/>
          </a:p>
        </p:txBody>
      </p:sp>
      <p:sp>
        <p:nvSpPr>
          <p:cNvPr id="19" name="Text 17"/>
          <p:cNvSpPr/>
          <p:nvPr/>
        </p:nvSpPr>
        <p:spPr>
          <a:xfrm>
            <a:off x="5303520" y="4151376"/>
            <a:ext cx="6309360" cy="566928"/>
          </a:xfrm>
          <a:prstGeom prst="rect">
            <a:avLst/>
          </a:prstGeom>
          <a:noFill/>
          <a:ln/>
        </p:spPr>
        <p:txBody>
          <a:bodyPr wrap="square" lIns="0" tIns="0" rIns="0" bIns="0" rtlCol="0" anchor="t"/>
          <a:lstStyle/>
          <a:p>
            <a:pPr indent="0" marL="0">
              <a:buNone/>
            </a:pPr>
            <a:r>
              <a:rPr lang="en-US" sz="1350" dirty="0">
                <a:solidFill>
                  <a:srgbClr val="53565A"/>
                </a:solidFill>
                <a:latin typeface="Calibri" pitchFamily="34" charset="0"/>
                <a:ea typeface="Calibri" pitchFamily="34" charset="-122"/>
                <a:cs typeface="Calibri" pitchFamily="34" charset="-120"/>
              </a:rPr>
              <a:t>The coaches’ weekend, a better event for these athletes — and with a one- or two-man staff, any event at all for the rest of the roster.</a:t>
            </a:r>
            <a:endParaRPr lang="en-US" sz="1350" dirty="0"/>
          </a:p>
        </p:txBody>
      </p:sp>
      <p:sp>
        <p:nvSpPr>
          <p:cNvPr id="20" name="Shape 18"/>
          <p:cNvSpPr/>
          <p:nvPr/>
        </p:nvSpPr>
        <p:spPr>
          <a:xfrm>
            <a:off x="640080" y="5029200"/>
            <a:ext cx="402336" cy="402336"/>
          </a:xfrm>
          <a:prstGeom prst="ellipse">
            <a:avLst/>
          </a:prstGeom>
          <a:solidFill>
            <a:srgbClr val="8C1515"/>
          </a:solidFill>
          <a:ln w="12700">
            <a:solidFill>
              <a:srgbClr val="8C1515"/>
            </a:solidFill>
            <a:prstDash val="solid"/>
          </a:ln>
        </p:spPr>
      </p:sp>
      <p:sp>
        <p:nvSpPr>
          <p:cNvPr id="21" name="Text 19"/>
          <p:cNvSpPr/>
          <p:nvPr/>
        </p:nvSpPr>
        <p:spPr>
          <a:xfrm>
            <a:off x="640080" y="502920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2" name="Text 20"/>
          <p:cNvSpPr/>
          <p:nvPr/>
        </p:nvSpPr>
        <p:spPr>
          <a:xfrm>
            <a:off x="1261872" y="5010912"/>
            <a:ext cx="3931920" cy="320040"/>
          </a:xfrm>
          <a:prstGeom prst="rect">
            <a:avLst/>
          </a:prstGeom>
          <a:noFill/>
          <a:ln/>
        </p:spPr>
        <p:txBody>
          <a:bodyPr wrap="square" lIns="0" tIns="0" rIns="0" bIns="0" rtlCol="0" anchor="ctr"/>
          <a:lstStyle/>
          <a:p>
            <a:pPr indent="0" marL="0">
              <a:buNone/>
            </a:pPr>
            <a:r>
              <a:rPr lang="en-US" sz="1650" b="1" dirty="0">
                <a:solidFill>
                  <a:srgbClr val="2E2D29"/>
                </a:solidFill>
                <a:latin typeface="Calibri" pitchFamily="34" charset="0"/>
                <a:ea typeface="Calibri" pitchFamily="34" charset="-122"/>
                <a:cs typeface="Calibri" pitchFamily="34" charset="-120"/>
              </a:rPr>
              <a:t>What should they get out of it?</a:t>
            </a:r>
            <a:endParaRPr lang="en-US" sz="1650" dirty="0"/>
          </a:p>
        </p:txBody>
      </p:sp>
      <p:sp>
        <p:nvSpPr>
          <p:cNvPr id="23" name="Text 21"/>
          <p:cNvSpPr/>
          <p:nvPr/>
        </p:nvSpPr>
        <p:spPr>
          <a:xfrm>
            <a:off x="5303520" y="4974336"/>
            <a:ext cx="6309360" cy="566928"/>
          </a:xfrm>
          <a:prstGeom prst="rect">
            <a:avLst/>
          </a:prstGeom>
          <a:noFill/>
          <a:ln/>
        </p:spPr>
        <p:txBody>
          <a:bodyPr wrap="square" lIns="0" tIns="0" rIns="0" bIns="0" rtlCol="0" anchor="t"/>
          <a:lstStyle/>
          <a:p>
            <a:pPr indent="0" marL="0">
              <a:buNone/>
            </a:pPr>
            <a:r>
              <a:rPr lang="en-US" sz="1350" dirty="0">
                <a:solidFill>
                  <a:srgbClr val="53565A"/>
                </a:solidFill>
                <a:latin typeface="Calibri" pitchFamily="34" charset="0"/>
                <a:ea typeface="Calibri" pitchFamily="34" charset="-122"/>
                <a:cs typeface="Calibri" pitchFamily="34" charset="-120"/>
              </a:rPr>
              <a:t>Set against where they are in your training cycle — and communicated to them before you go, not left implied.</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1737360" y="-1737360"/>
            <a:ext cx="4937760" cy="4937760"/>
          </a:xfrm>
          <a:prstGeom prst="ellipse">
            <a:avLst/>
          </a:prstGeom>
          <a:solidFill>
            <a:srgbClr val="8C1515"/>
          </a:solidFill>
          <a:ln w="12700">
            <a:solidFill>
              <a:srgbClr val="8C1515"/>
            </a:solidFill>
            <a:prstDash val="solid"/>
          </a:ln>
        </p:spPr>
      </p:sp>
      <p:sp>
        <p:nvSpPr>
          <p:cNvPr id="3" name="Text 1"/>
          <p:cNvSpPr/>
          <p:nvPr/>
        </p:nvSpPr>
        <p:spPr>
          <a:xfrm>
            <a:off x="4206240" y="1371600"/>
            <a:ext cx="7315200" cy="457200"/>
          </a:xfrm>
          <a:prstGeom prst="rect">
            <a:avLst/>
          </a:prstGeom>
          <a:noFill/>
          <a:ln/>
        </p:spPr>
        <p:txBody>
          <a:bodyPr wrap="square" lIns="0" tIns="0" rIns="0" bIns="0" rtlCol="0" anchor="ctr"/>
          <a:lstStyle/>
          <a:p>
            <a:pPr indent="0" marL="0">
              <a:buNone/>
            </a:pPr>
            <a:r>
              <a:rPr lang="en-US" sz="1500" b="1" spc="250" kern="0" dirty="0">
                <a:solidFill>
                  <a:srgbClr val="DAD7CB"/>
                </a:solidFill>
                <a:latin typeface="Calibri" pitchFamily="34" charset="0"/>
                <a:ea typeface="Calibri" pitchFamily="34" charset="-122"/>
                <a:cs typeface="Calibri" pitchFamily="34" charset="-120"/>
              </a:rPr>
              <a:t>20 minutes</a:t>
            </a:r>
            <a:endParaRPr lang="en-US" sz="1500" dirty="0"/>
          </a:p>
        </p:txBody>
      </p:sp>
      <p:sp>
        <p:nvSpPr>
          <p:cNvPr id="4" name="Text 2"/>
          <p:cNvSpPr/>
          <p:nvPr/>
        </p:nvSpPr>
        <p:spPr>
          <a:xfrm>
            <a:off x="4206240" y="1828800"/>
            <a:ext cx="7315200" cy="8686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Build your season</a:t>
            </a:r>
            <a:endParaRPr lang="en-US" sz="4400" dirty="0"/>
          </a:p>
        </p:txBody>
      </p:sp>
      <p:sp>
        <p:nvSpPr>
          <p:cNvPr id="5" name="Shape 3"/>
          <p:cNvSpPr/>
          <p:nvPr/>
        </p:nvSpPr>
        <p:spPr>
          <a:xfrm>
            <a:off x="4206240" y="2971800"/>
            <a:ext cx="384048" cy="384048"/>
          </a:xfrm>
          <a:prstGeom prst="ellipse">
            <a:avLst/>
          </a:prstGeom>
          <a:solidFill>
            <a:srgbClr val="FFFFFF"/>
          </a:solidFill>
          <a:ln w="12700">
            <a:solidFill>
              <a:srgbClr val="FFFFFF"/>
            </a:solidFill>
            <a:prstDash val="solid"/>
          </a:ln>
        </p:spPr>
      </p:sp>
      <p:sp>
        <p:nvSpPr>
          <p:cNvPr id="6" name="Text 4"/>
          <p:cNvSpPr/>
          <p:nvPr/>
        </p:nvSpPr>
        <p:spPr>
          <a:xfrm>
            <a:off x="4206240" y="2971800"/>
            <a:ext cx="384048" cy="384048"/>
          </a:xfrm>
          <a:prstGeom prst="rect">
            <a:avLst/>
          </a:prstGeom>
          <a:noFill/>
          <a:ln/>
        </p:spPr>
        <p:txBody>
          <a:bodyPr wrap="square" lIns="0" tIns="0" rIns="0" bIns="0" rtlCol="0" anchor="ctr"/>
          <a:lstStyle/>
          <a:p>
            <a:pPr algn="ctr" indent="0" marL="0">
              <a:buNone/>
            </a:pPr>
            <a:r>
              <a:rPr lang="en-US" sz="1400" b="1" dirty="0">
                <a:solidFill>
                  <a:srgbClr val="8C1515"/>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4800600" y="2944368"/>
            <a:ext cx="6675120" cy="548640"/>
          </a:xfrm>
          <a:prstGeom prst="rect">
            <a:avLst/>
          </a:prstGeom>
          <a:noFill/>
          <a:ln/>
        </p:spPr>
        <p:txBody>
          <a:bodyPr wrap="square" lIns="0" tIns="0" rIns="0" bIns="0" rtlCol="0" anchor="ctr"/>
          <a:lstStyle/>
          <a:p>
            <a:pPr indent="0" marL="0">
              <a:buNone/>
            </a:pPr>
            <a:r>
              <a:rPr lang="en-US" sz="1550" dirty="0">
                <a:solidFill>
                  <a:srgbClr val="E8E5DA"/>
                </a:solidFill>
                <a:latin typeface="Calibri" pitchFamily="34" charset="0"/>
                <a:ea typeface="Calibri" pitchFamily="34" charset="-122"/>
                <a:cs typeface="Calibri" pitchFamily="34" charset="-120"/>
              </a:rPr>
              <a:t>Take the planner. Fill in what is already fixed — league duals, league finals, postseason.</a:t>
            </a:r>
            <a:endParaRPr lang="en-US" sz="1550" dirty="0"/>
          </a:p>
        </p:txBody>
      </p:sp>
      <p:sp>
        <p:nvSpPr>
          <p:cNvPr id="8" name="Shape 6"/>
          <p:cNvSpPr/>
          <p:nvPr/>
        </p:nvSpPr>
        <p:spPr>
          <a:xfrm>
            <a:off x="4206240" y="3721608"/>
            <a:ext cx="384048" cy="384048"/>
          </a:xfrm>
          <a:prstGeom prst="ellipse">
            <a:avLst/>
          </a:prstGeom>
          <a:solidFill>
            <a:srgbClr val="FFFFFF"/>
          </a:solidFill>
          <a:ln w="12700">
            <a:solidFill>
              <a:srgbClr val="FFFFFF"/>
            </a:solidFill>
            <a:prstDash val="solid"/>
          </a:ln>
        </p:spPr>
      </p:sp>
      <p:sp>
        <p:nvSpPr>
          <p:cNvPr id="9" name="Text 7"/>
          <p:cNvSpPr/>
          <p:nvPr/>
        </p:nvSpPr>
        <p:spPr>
          <a:xfrm>
            <a:off x="4206240" y="3721608"/>
            <a:ext cx="384048" cy="384048"/>
          </a:xfrm>
          <a:prstGeom prst="rect">
            <a:avLst/>
          </a:prstGeom>
          <a:noFill/>
          <a:ln/>
        </p:spPr>
        <p:txBody>
          <a:bodyPr wrap="square" lIns="0" tIns="0" rIns="0" bIns="0" rtlCol="0" anchor="ctr"/>
          <a:lstStyle/>
          <a:p>
            <a:pPr algn="ctr" indent="0" marL="0">
              <a:buNone/>
            </a:pPr>
            <a:r>
              <a:rPr lang="en-US" sz="1400" b="1" dirty="0">
                <a:solidFill>
                  <a:srgbClr val="8C1515"/>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4800600" y="3694176"/>
            <a:ext cx="6675120" cy="548640"/>
          </a:xfrm>
          <a:prstGeom prst="rect">
            <a:avLst/>
          </a:prstGeom>
          <a:noFill/>
          <a:ln/>
        </p:spPr>
        <p:txBody>
          <a:bodyPr wrap="square" lIns="0" tIns="0" rIns="0" bIns="0" rtlCol="0" anchor="ctr"/>
          <a:lstStyle/>
          <a:p>
            <a:pPr indent="0" marL="0">
              <a:buNone/>
            </a:pPr>
            <a:r>
              <a:rPr lang="en-US" sz="1550" dirty="0">
                <a:solidFill>
                  <a:srgbClr val="E8E5DA"/>
                </a:solidFill>
                <a:latin typeface="Calibri" pitchFamily="34" charset="0"/>
                <a:ea typeface="Calibri" pitchFamily="34" charset="-122"/>
                <a:cs typeface="Calibri" pitchFamily="34" charset="-120"/>
              </a:rPr>
              <a:t>Add the events you already know you’re entering. Fill in cost, distance, and coaches.</a:t>
            </a:r>
            <a:endParaRPr lang="en-US" sz="1550" dirty="0"/>
          </a:p>
        </p:txBody>
      </p:sp>
      <p:sp>
        <p:nvSpPr>
          <p:cNvPr id="11" name="Shape 9"/>
          <p:cNvSpPr/>
          <p:nvPr/>
        </p:nvSpPr>
        <p:spPr>
          <a:xfrm>
            <a:off x="4206240" y="4471416"/>
            <a:ext cx="384048" cy="384048"/>
          </a:xfrm>
          <a:prstGeom prst="ellipse">
            <a:avLst/>
          </a:prstGeom>
          <a:solidFill>
            <a:srgbClr val="FFFFFF"/>
          </a:solidFill>
          <a:ln w="12700">
            <a:solidFill>
              <a:srgbClr val="FFFFFF"/>
            </a:solidFill>
            <a:prstDash val="solid"/>
          </a:ln>
        </p:spPr>
      </p:sp>
      <p:sp>
        <p:nvSpPr>
          <p:cNvPr id="12" name="Text 10"/>
          <p:cNvSpPr/>
          <p:nvPr/>
        </p:nvSpPr>
        <p:spPr>
          <a:xfrm>
            <a:off x="4206240" y="4471416"/>
            <a:ext cx="384048" cy="384048"/>
          </a:xfrm>
          <a:prstGeom prst="rect">
            <a:avLst/>
          </a:prstGeom>
          <a:noFill/>
          <a:ln/>
        </p:spPr>
        <p:txBody>
          <a:bodyPr wrap="square" lIns="0" tIns="0" rIns="0" bIns="0" rtlCol="0" anchor="ctr"/>
          <a:lstStyle/>
          <a:p>
            <a:pPr algn="ctr" indent="0" marL="0">
              <a:buNone/>
            </a:pPr>
            <a:r>
              <a:rPr lang="en-US" sz="1400" b="1" dirty="0">
                <a:solidFill>
                  <a:srgbClr val="8C1515"/>
                </a:solidFill>
                <a:latin typeface="Calibri" pitchFamily="34" charset="0"/>
                <a:ea typeface="Calibri" pitchFamily="34" charset="-122"/>
                <a:cs typeface="Calibri" pitchFamily="34" charset="-120"/>
              </a:rPr>
              <a:t>3</a:t>
            </a:r>
            <a:endParaRPr lang="en-US" sz="1400" dirty="0"/>
          </a:p>
        </p:txBody>
      </p:sp>
      <p:sp>
        <p:nvSpPr>
          <p:cNvPr id="13" name="Text 11"/>
          <p:cNvSpPr/>
          <p:nvPr/>
        </p:nvSpPr>
        <p:spPr>
          <a:xfrm>
            <a:off x="4800600" y="4443984"/>
            <a:ext cx="6675120" cy="548640"/>
          </a:xfrm>
          <a:prstGeom prst="rect">
            <a:avLst/>
          </a:prstGeom>
          <a:noFill/>
          <a:ln/>
        </p:spPr>
        <p:txBody>
          <a:bodyPr wrap="square" lIns="0" tIns="0" rIns="0" bIns="0" rtlCol="0" anchor="ctr"/>
          <a:lstStyle/>
          <a:p>
            <a:pPr indent="0" marL="0">
              <a:buNone/>
            </a:pPr>
            <a:r>
              <a:rPr lang="en-US" sz="1550" dirty="0">
                <a:solidFill>
                  <a:srgbClr val="E8E5DA"/>
                </a:solidFill>
                <a:latin typeface="Calibri" pitchFamily="34" charset="0"/>
                <a:ea typeface="Calibri" pitchFamily="34" charset="-122"/>
                <a:cs typeface="Calibri" pitchFamily="34" charset="-120"/>
              </a:rPr>
              <a:t>Take a wrestler from last season who wasn’t a starter. Walk them through the calendar you just built — where do they actually compete?</a:t>
            </a:r>
            <a:endParaRPr lang="en-US" sz="1550" dirty="0"/>
          </a:p>
        </p:txBody>
      </p:sp>
      <p:sp>
        <p:nvSpPr>
          <p:cNvPr id="14" name="Text 12"/>
          <p:cNvSpPr/>
          <p:nvPr/>
        </p:nvSpPr>
        <p:spPr>
          <a:xfrm>
            <a:off x="4206240" y="5440680"/>
            <a:ext cx="7315200" cy="365760"/>
          </a:xfrm>
          <a:prstGeom prst="rect">
            <a:avLst/>
          </a:prstGeom>
          <a:noFill/>
          <a:ln/>
        </p:spPr>
        <p:txBody>
          <a:bodyPr wrap="square" lIns="0" tIns="0" rIns="0" bIns="0" rtlCol="0" anchor="ctr"/>
          <a:lstStyle/>
          <a:p>
            <a:pPr indent="0" marL="0">
              <a:buNone/>
            </a:pPr>
            <a:r>
              <a:rPr lang="en-US" sz="1500" i="1" dirty="0">
                <a:solidFill>
                  <a:srgbClr val="C9C5B8"/>
                </a:solidFill>
                <a:latin typeface="Calibri" pitchFamily="34" charset="0"/>
                <a:ea typeface="Calibri" pitchFamily="34" charset="-122"/>
                <a:cs typeface="Calibri" pitchFamily="34" charset="-120"/>
              </a:rPr>
              <a:t>Then we take a few and work through them together.</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A REAL OPEN QUESTION</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A decision still sitting unmade in that draft</a:t>
            </a:r>
            <a:endParaRPr lang="en-US" sz="3400" dirty="0"/>
          </a:p>
        </p:txBody>
      </p:sp>
      <p:sp>
        <p:nvSpPr>
          <p:cNvPr id="4" name="Shape 2"/>
          <p:cNvSpPr/>
          <p:nvPr/>
        </p:nvSpPr>
        <p:spPr>
          <a:xfrm>
            <a:off x="640080" y="1737360"/>
            <a:ext cx="10881360" cy="1371600"/>
          </a:xfrm>
          <a:prstGeom prst="roundRect">
            <a:avLst>
              <a:gd name="adj" fmla="val 4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1051560" y="1965960"/>
            <a:ext cx="10058400" cy="685800"/>
          </a:xfrm>
          <a:prstGeom prst="rect">
            <a:avLst/>
          </a:prstGeom>
          <a:noFill/>
          <a:ln/>
        </p:spPr>
        <p:txBody>
          <a:bodyPr wrap="square" lIns="0" tIns="0" rIns="0" bIns="0" rtlCol="0" anchor="ctr"/>
          <a:lstStyle/>
          <a:p>
            <a:pPr indent="0" marL="0">
              <a:buNone/>
            </a:pPr>
            <a:r>
              <a:rPr lang="en-US" sz="2100" i="1" dirty="0">
                <a:solidFill>
                  <a:srgbClr val="2E2D29"/>
                </a:solidFill>
                <a:latin typeface="Cambria" pitchFamily="34" charset="0"/>
                <a:ea typeface="Cambria" pitchFamily="34" charset="-122"/>
                <a:cs typeface="Cambria" pitchFamily="34" charset="-120"/>
              </a:rPr>
              <a:t>“Should we focus on training during break? Should we skip the Pat Lovell? Should we travel and go to Sierra Nevada?”</a:t>
            </a:r>
            <a:endParaRPr lang="en-US" sz="2100" dirty="0"/>
          </a:p>
        </p:txBody>
      </p:sp>
      <p:sp>
        <p:nvSpPr>
          <p:cNvPr id="6" name="Text 4"/>
          <p:cNvSpPr/>
          <p:nvPr/>
        </p:nvSpPr>
        <p:spPr>
          <a:xfrm>
            <a:off x="1051560" y="2670048"/>
            <a:ext cx="10058400" cy="274320"/>
          </a:xfrm>
          <a:prstGeom prst="rect">
            <a:avLst/>
          </a:prstGeom>
          <a:noFill/>
          <a:ln/>
        </p:spPr>
        <p:txBody>
          <a:bodyPr wrap="square" lIns="0" tIns="0" rIns="0" bIns="0" rtlCol="0" anchor="ctr"/>
          <a:lstStyle/>
          <a:p>
            <a:pPr indent="0" marL="0">
              <a:buNone/>
            </a:pPr>
            <a:r>
              <a:rPr lang="en-US" sz="1250" dirty="0">
                <a:solidFill>
                  <a:srgbClr val="53565A"/>
                </a:solidFill>
                <a:latin typeface="Calibri" pitchFamily="34" charset="0"/>
                <a:ea typeface="Calibri" pitchFamily="34" charset="-122"/>
                <a:cs typeface="Calibri" pitchFamily="34" charset="-120"/>
              </a:rPr>
              <a:t>— an open row in the 2026-27 draft</a:t>
            </a:r>
            <a:endParaRPr lang="en-US" sz="1250" dirty="0"/>
          </a:p>
        </p:txBody>
      </p:sp>
      <p:sp>
        <p:nvSpPr>
          <p:cNvPr id="7" name="Shape 5"/>
          <p:cNvSpPr/>
          <p:nvPr/>
        </p:nvSpPr>
        <p:spPr>
          <a:xfrm>
            <a:off x="640080" y="3337560"/>
            <a:ext cx="3520440" cy="2057400"/>
          </a:xfrm>
          <a:prstGeom prst="roundRect">
            <a:avLst>
              <a:gd name="adj" fmla="val 266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914400" y="3566160"/>
            <a:ext cx="2971800" cy="365760"/>
          </a:xfrm>
          <a:prstGeom prst="rect">
            <a:avLst/>
          </a:prstGeom>
          <a:noFill/>
          <a:ln/>
        </p:spPr>
        <p:txBody>
          <a:bodyPr wrap="square" lIns="0" tIns="0" rIns="0" bIns="0" rtlCol="0" anchor="ctr"/>
          <a:lstStyle/>
          <a:p>
            <a:pPr indent="0" marL="0">
              <a:buNone/>
            </a:pPr>
            <a:r>
              <a:rPr lang="en-US" sz="2000" b="1" dirty="0">
                <a:solidFill>
                  <a:srgbClr val="8C1515"/>
                </a:solidFill>
                <a:latin typeface="Cambria" pitchFamily="34" charset="0"/>
                <a:ea typeface="Cambria" pitchFamily="34" charset="-122"/>
                <a:cs typeface="Cambria" pitchFamily="34" charset="-120"/>
              </a:rPr>
              <a:t>Train through</a:t>
            </a:r>
            <a:endParaRPr lang="en-US" sz="2000" dirty="0"/>
          </a:p>
        </p:txBody>
      </p:sp>
      <p:sp>
        <p:nvSpPr>
          <p:cNvPr id="9" name="Text 7"/>
          <p:cNvSpPr/>
          <p:nvPr/>
        </p:nvSpPr>
        <p:spPr>
          <a:xfrm>
            <a:off x="914400" y="3977640"/>
            <a:ext cx="2971800" cy="1280160"/>
          </a:xfrm>
          <a:prstGeom prst="rect">
            <a:avLst/>
          </a:prstGeom>
          <a:noFill/>
          <a:ln/>
        </p:spPr>
        <p:txBody>
          <a:bodyPr wrap="square" lIns="0" tIns="0" rIns="0" bIns="0" rtlCol="0" anchor="t"/>
          <a:lstStyle/>
          <a:p>
            <a:pPr indent="0" marL="0">
              <a:buNone/>
            </a:pPr>
            <a:r>
              <a:rPr lang="en-US" sz="1350" dirty="0">
                <a:solidFill>
                  <a:srgbClr val="2E2D29"/>
                </a:solidFill>
                <a:latin typeface="Calibri" pitchFamily="34" charset="0"/>
                <a:ea typeface="Calibri" pitchFamily="34" charset="-122"/>
                <a:cs typeface="Calibri" pitchFamily="34" charset="-120"/>
              </a:rPr>
              <a:t>Two uninterrupted weeks of room time mid-season. No travel cost. No matches.</a:t>
            </a:r>
            <a:endParaRPr lang="en-US" sz="1350" dirty="0"/>
          </a:p>
        </p:txBody>
      </p:sp>
      <p:sp>
        <p:nvSpPr>
          <p:cNvPr id="10" name="Shape 8"/>
          <p:cNvSpPr/>
          <p:nvPr/>
        </p:nvSpPr>
        <p:spPr>
          <a:xfrm>
            <a:off x="4325112" y="3337560"/>
            <a:ext cx="3520440" cy="2057400"/>
          </a:xfrm>
          <a:prstGeom prst="roundRect">
            <a:avLst>
              <a:gd name="adj" fmla="val 2667"/>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4599432" y="3566160"/>
            <a:ext cx="2971800" cy="365760"/>
          </a:xfrm>
          <a:prstGeom prst="rect">
            <a:avLst/>
          </a:prstGeom>
          <a:noFill/>
          <a:ln/>
        </p:spPr>
        <p:txBody>
          <a:bodyPr wrap="square" lIns="0" tIns="0" rIns="0" bIns="0" rtlCol="0" anchor="ctr"/>
          <a:lstStyle/>
          <a:p>
            <a:pPr indent="0" marL="0">
              <a:buNone/>
            </a:pPr>
            <a:r>
              <a:rPr lang="en-US" sz="2000" b="1" dirty="0">
                <a:solidFill>
                  <a:srgbClr val="175E54"/>
                </a:solidFill>
                <a:latin typeface="Cambria" pitchFamily="34" charset="0"/>
                <a:ea typeface="Cambria" pitchFamily="34" charset="-122"/>
                <a:cs typeface="Cambria" pitchFamily="34" charset="-120"/>
              </a:rPr>
              <a:t>Local event</a:t>
            </a:r>
            <a:endParaRPr lang="en-US" sz="2000" dirty="0"/>
          </a:p>
        </p:txBody>
      </p:sp>
      <p:sp>
        <p:nvSpPr>
          <p:cNvPr id="12" name="Text 10"/>
          <p:cNvSpPr/>
          <p:nvPr/>
        </p:nvSpPr>
        <p:spPr>
          <a:xfrm>
            <a:off x="4599432" y="3977640"/>
            <a:ext cx="2971800" cy="1280160"/>
          </a:xfrm>
          <a:prstGeom prst="rect">
            <a:avLst/>
          </a:prstGeom>
          <a:noFill/>
          <a:ln/>
        </p:spPr>
        <p:txBody>
          <a:bodyPr wrap="square" lIns="0" tIns="0" rIns="0" bIns="0" rtlCol="0" anchor="t"/>
          <a:lstStyle/>
          <a:p>
            <a:pPr indent="0" marL="0">
              <a:buNone/>
            </a:pPr>
            <a:r>
              <a:rPr lang="en-US" sz="1350" dirty="0">
                <a:solidFill>
                  <a:srgbClr val="2E2D29"/>
                </a:solidFill>
                <a:latin typeface="Calibri" pitchFamily="34" charset="0"/>
                <a:ea typeface="Calibri" pitchFamily="34" charset="-122"/>
                <a:cs typeface="Calibri" pitchFamily="34" charset="-120"/>
              </a:rPr>
              <a:t>Keeps competitive rhythm, low cost, families stay home over the holidays.</a:t>
            </a:r>
            <a:endParaRPr lang="en-US" sz="1350" dirty="0"/>
          </a:p>
        </p:txBody>
      </p:sp>
      <p:sp>
        <p:nvSpPr>
          <p:cNvPr id="13" name="Shape 11"/>
          <p:cNvSpPr/>
          <p:nvPr/>
        </p:nvSpPr>
        <p:spPr>
          <a:xfrm>
            <a:off x="8010144" y="3337560"/>
            <a:ext cx="3520440" cy="2057400"/>
          </a:xfrm>
          <a:prstGeom prst="roundRect">
            <a:avLst>
              <a:gd name="adj" fmla="val 266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4" name="Text 12"/>
          <p:cNvSpPr/>
          <p:nvPr/>
        </p:nvSpPr>
        <p:spPr>
          <a:xfrm>
            <a:off x="8284464" y="3566160"/>
            <a:ext cx="2971800" cy="365760"/>
          </a:xfrm>
          <a:prstGeom prst="rect">
            <a:avLst/>
          </a:prstGeom>
          <a:noFill/>
          <a:ln/>
        </p:spPr>
        <p:txBody>
          <a:bodyPr wrap="square" lIns="0" tIns="0" rIns="0" bIns="0" rtlCol="0" anchor="ctr"/>
          <a:lstStyle/>
          <a:p>
            <a:pPr indent="0" marL="0">
              <a:buNone/>
            </a:pPr>
            <a:r>
              <a:rPr lang="en-US" sz="2000" b="1" dirty="0">
                <a:solidFill>
                  <a:srgbClr val="8C1515"/>
                </a:solidFill>
                <a:latin typeface="Cambria" pitchFamily="34" charset="0"/>
                <a:ea typeface="Cambria" pitchFamily="34" charset="-122"/>
                <a:cs typeface="Cambria" pitchFamily="34" charset="-120"/>
              </a:rPr>
              <a:t>Travel</a:t>
            </a:r>
            <a:endParaRPr lang="en-US" sz="2000" dirty="0"/>
          </a:p>
        </p:txBody>
      </p:sp>
      <p:sp>
        <p:nvSpPr>
          <p:cNvPr id="15" name="Text 13"/>
          <p:cNvSpPr/>
          <p:nvPr/>
        </p:nvSpPr>
        <p:spPr>
          <a:xfrm>
            <a:off x="8284464" y="3977640"/>
            <a:ext cx="2971800" cy="1280160"/>
          </a:xfrm>
          <a:prstGeom prst="rect">
            <a:avLst/>
          </a:prstGeom>
          <a:noFill/>
          <a:ln/>
        </p:spPr>
        <p:txBody>
          <a:bodyPr wrap="square" lIns="0" tIns="0" rIns="0" bIns="0" rtlCol="0" anchor="t"/>
          <a:lstStyle/>
          <a:p>
            <a:pPr indent="0" marL="0">
              <a:buNone/>
            </a:pPr>
            <a:r>
              <a:rPr lang="en-US" sz="1350" dirty="0">
                <a:solidFill>
                  <a:srgbClr val="2E2D29"/>
                </a:solidFill>
                <a:latin typeface="Calibri" pitchFamily="34" charset="0"/>
                <a:ea typeface="Calibri" pitchFamily="34" charset="-122"/>
                <a:cs typeface="Calibri" pitchFamily="34" charset="-120"/>
              </a:rPr>
              <a:t>Hard matches and team time, against real money and a staff’s winter break.</a:t>
            </a:r>
            <a:endParaRPr lang="en-US" sz="1350" dirty="0"/>
          </a:p>
        </p:txBody>
      </p:sp>
      <p:sp>
        <p:nvSpPr>
          <p:cNvPr id="16" name="Text 14"/>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Vote, argue it out, then compare against where the draft is currently leaning.</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THE STRONGEST LEVER AVAILABLE</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Every other event is taken as offered. The one you host, you design.</a:t>
            </a:r>
            <a:endParaRPr lang="en-US" sz="3400" dirty="0"/>
          </a:p>
        </p:txBody>
      </p:sp>
      <p:sp>
        <p:nvSpPr>
          <p:cNvPr id="4" name="Shape 2"/>
          <p:cNvSpPr/>
          <p:nvPr/>
        </p:nvSpPr>
        <p:spPr>
          <a:xfrm>
            <a:off x="640080" y="1874520"/>
            <a:ext cx="205740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777240" y="1874520"/>
            <a:ext cx="1783080" cy="1051560"/>
          </a:xfrm>
          <a:prstGeom prst="rect">
            <a:avLst/>
          </a:prstGeom>
          <a:noFill/>
          <a:ln/>
        </p:spPr>
        <p:txBody>
          <a:bodyPr wrap="square" lIns="0" tIns="0" rIns="0" bIns="0" rtlCol="0" anchor="ctr"/>
          <a:lstStyle/>
          <a:p>
            <a:pPr algn="ctr" indent="0" marL="0">
              <a:buNone/>
            </a:pPr>
            <a:r>
              <a:rPr lang="en-US" sz="1500" b="1" dirty="0">
                <a:solidFill>
                  <a:srgbClr val="8C1515"/>
                </a:solidFill>
                <a:latin typeface="Calibri" pitchFamily="34" charset="0"/>
                <a:ea typeface="Calibri" pitchFamily="34" charset="-122"/>
                <a:cs typeface="Calibri" pitchFamily="34" charset="-120"/>
              </a:rPr>
              <a:t>The date</a:t>
            </a:r>
            <a:endParaRPr lang="en-US" sz="1500" dirty="0"/>
          </a:p>
        </p:txBody>
      </p:sp>
      <p:sp>
        <p:nvSpPr>
          <p:cNvPr id="6" name="Shape 4"/>
          <p:cNvSpPr/>
          <p:nvPr/>
        </p:nvSpPr>
        <p:spPr>
          <a:xfrm>
            <a:off x="2834640" y="1874520"/>
            <a:ext cx="205740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7" name="Text 5"/>
          <p:cNvSpPr/>
          <p:nvPr/>
        </p:nvSpPr>
        <p:spPr>
          <a:xfrm>
            <a:off x="2971800" y="1874520"/>
            <a:ext cx="1783080" cy="1051560"/>
          </a:xfrm>
          <a:prstGeom prst="rect">
            <a:avLst/>
          </a:prstGeom>
          <a:noFill/>
          <a:ln/>
        </p:spPr>
        <p:txBody>
          <a:bodyPr wrap="square" lIns="0" tIns="0" rIns="0" bIns="0" rtlCol="0" anchor="ctr"/>
          <a:lstStyle/>
          <a:p>
            <a:pPr algn="ctr" indent="0" marL="0">
              <a:buNone/>
            </a:pPr>
            <a:r>
              <a:rPr lang="en-US" sz="1500" b="1" dirty="0">
                <a:solidFill>
                  <a:srgbClr val="8C1515"/>
                </a:solidFill>
                <a:latin typeface="Calibri" pitchFamily="34" charset="0"/>
                <a:ea typeface="Calibri" pitchFamily="34" charset="-122"/>
                <a:cs typeface="Calibri" pitchFamily="34" charset="-120"/>
              </a:rPr>
              <a:t>The format</a:t>
            </a:r>
            <a:endParaRPr lang="en-US" sz="1500" dirty="0"/>
          </a:p>
        </p:txBody>
      </p:sp>
      <p:sp>
        <p:nvSpPr>
          <p:cNvPr id="8" name="Shape 6"/>
          <p:cNvSpPr/>
          <p:nvPr/>
        </p:nvSpPr>
        <p:spPr>
          <a:xfrm>
            <a:off x="5029200" y="1874520"/>
            <a:ext cx="205740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5166360" y="1874520"/>
            <a:ext cx="1783080" cy="1051560"/>
          </a:xfrm>
          <a:prstGeom prst="rect">
            <a:avLst/>
          </a:prstGeom>
          <a:noFill/>
          <a:ln/>
        </p:spPr>
        <p:txBody>
          <a:bodyPr wrap="square" lIns="0" tIns="0" rIns="0" bIns="0" rtlCol="0" anchor="ctr"/>
          <a:lstStyle/>
          <a:p>
            <a:pPr algn="ctr" indent="0" marL="0">
              <a:buNone/>
            </a:pPr>
            <a:r>
              <a:rPr lang="en-US" sz="1500" b="1" dirty="0">
                <a:solidFill>
                  <a:srgbClr val="8C1515"/>
                </a:solidFill>
                <a:latin typeface="Calibri" pitchFamily="34" charset="0"/>
                <a:ea typeface="Calibri" pitchFamily="34" charset="-122"/>
                <a:cs typeface="Calibri" pitchFamily="34" charset="-120"/>
              </a:rPr>
              <a:t>The field</a:t>
            </a:r>
            <a:endParaRPr lang="en-US" sz="1500" dirty="0"/>
          </a:p>
        </p:txBody>
      </p:sp>
      <p:sp>
        <p:nvSpPr>
          <p:cNvPr id="10" name="Shape 8"/>
          <p:cNvSpPr/>
          <p:nvPr/>
        </p:nvSpPr>
        <p:spPr>
          <a:xfrm>
            <a:off x="7223760" y="1874520"/>
            <a:ext cx="205740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7360920" y="1874520"/>
            <a:ext cx="1783080" cy="1051560"/>
          </a:xfrm>
          <a:prstGeom prst="rect">
            <a:avLst/>
          </a:prstGeom>
          <a:noFill/>
          <a:ln/>
        </p:spPr>
        <p:txBody>
          <a:bodyPr wrap="square" lIns="0" tIns="0" rIns="0" bIns="0" rtlCol="0" anchor="ctr"/>
          <a:lstStyle/>
          <a:p>
            <a:pPr algn="ctr" indent="0" marL="0">
              <a:buNone/>
            </a:pPr>
            <a:r>
              <a:rPr lang="en-US" sz="1500" b="1" dirty="0">
                <a:solidFill>
                  <a:srgbClr val="8C1515"/>
                </a:solidFill>
                <a:latin typeface="Calibri" pitchFamily="34" charset="0"/>
                <a:ea typeface="Calibri" pitchFamily="34" charset="-122"/>
                <a:cs typeface="Calibri" pitchFamily="34" charset="-120"/>
              </a:rPr>
              <a:t>The level</a:t>
            </a:r>
            <a:endParaRPr lang="en-US" sz="1500" dirty="0"/>
          </a:p>
        </p:txBody>
      </p:sp>
      <p:sp>
        <p:nvSpPr>
          <p:cNvPr id="12" name="Shape 10"/>
          <p:cNvSpPr/>
          <p:nvPr/>
        </p:nvSpPr>
        <p:spPr>
          <a:xfrm>
            <a:off x="9418320" y="1874520"/>
            <a:ext cx="205740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9555480" y="1874520"/>
            <a:ext cx="1783080" cy="1051560"/>
          </a:xfrm>
          <a:prstGeom prst="rect">
            <a:avLst/>
          </a:prstGeom>
          <a:noFill/>
          <a:ln/>
        </p:spPr>
        <p:txBody>
          <a:bodyPr wrap="square" lIns="0" tIns="0" rIns="0" bIns="0" rtlCol="0" anchor="ctr"/>
          <a:lstStyle/>
          <a:p>
            <a:pPr algn="ctr" indent="0" marL="0">
              <a:buNone/>
            </a:pPr>
            <a:r>
              <a:rPr lang="en-US" sz="1500" b="1" dirty="0">
                <a:solidFill>
                  <a:srgbClr val="8C1515"/>
                </a:solidFill>
                <a:latin typeface="Calibri" pitchFamily="34" charset="0"/>
                <a:ea typeface="Calibri" pitchFamily="34" charset="-122"/>
                <a:cs typeface="Calibri" pitchFamily="34" charset="-120"/>
              </a:rPr>
              <a:t>The revenue</a:t>
            </a:r>
            <a:endParaRPr lang="en-US" sz="1500" dirty="0"/>
          </a:p>
        </p:txBody>
      </p:sp>
      <p:sp>
        <p:nvSpPr>
          <p:cNvPr id="14" name="Shape 12"/>
          <p:cNvSpPr/>
          <p:nvPr/>
        </p:nvSpPr>
        <p:spPr>
          <a:xfrm>
            <a:off x="640080" y="3200400"/>
            <a:ext cx="5349240" cy="2057400"/>
          </a:xfrm>
          <a:prstGeom prst="roundRect">
            <a:avLst>
              <a:gd name="adj" fmla="val 2667"/>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5" name="Text 13"/>
          <p:cNvSpPr/>
          <p:nvPr/>
        </p:nvSpPr>
        <p:spPr>
          <a:xfrm>
            <a:off x="960120" y="3401568"/>
            <a:ext cx="4709160" cy="274320"/>
          </a:xfrm>
          <a:prstGeom prst="rect">
            <a:avLst/>
          </a:prstGeom>
          <a:noFill/>
          <a:ln/>
        </p:spPr>
        <p:txBody>
          <a:bodyPr wrap="square" lIns="0" tIns="0" rIns="0" bIns="0" rtlCol="0" anchor="ctr"/>
          <a:lstStyle/>
          <a:p>
            <a:pPr indent="0" marL="0">
              <a:buNone/>
            </a:pPr>
            <a:r>
              <a:rPr lang="en-US" sz="1200" b="1" spc="150" kern="0" dirty="0">
                <a:solidFill>
                  <a:srgbClr val="175E54"/>
                </a:solidFill>
                <a:latin typeface="Calibri" pitchFamily="34" charset="0"/>
                <a:ea typeface="Calibri" pitchFamily="34" charset="-122"/>
                <a:cs typeface="Calibri" pitchFamily="34" charset="-120"/>
              </a:rPr>
              <a:t>What it costs</a:t>
            </a:r>
            <a:endParaRPr lang="en-US" sz="1200" dirty="0"/>
          </a:p>
        </p:txBody>
      </p:sp>
      <p:sp>
        <p:nvSpPr>
          <p:cNvPr id="16" name="Text 14"/>
          <p:cNvSpPr/>
          <p:nvPr/>
        </p:nvSpPr>
        <p:spPr>
          <a:xfrm>
            <a:off x="960120" y="3749040"/>
            <a:ext cx="4709160" cy="137160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A facility, and the AD who controls it</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Officials, trainers, custodial, security</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A volunteer corps that has to be built</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Your own team competing at home, distracted</a:t>
            </a:r>
            <a:endParaRPr lang="en-US" sz="1350" dirty="0"/>
          </a:p>
        </p:txBody>
      </p:sp>
      <p:sp>
        <p:nvSpPr>
          <p:cNvPr id="17" name="Shape 15"/>
          <p:cNvSpPr/>
          <p:nvPr/>
        </p:nvSpPr>
        <p:spPr>
          <a:xfrm>
            <a:off x="6355080" y="3200400"/>
            <a:ext cx="5166360" cy="2057400"/>
          </a:xfrm>
          <a:prstGeom prst="roundRect">
            <a:avLst>
              <a:gd name="adj" fmla="val 266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8" name="Text 16"/>
          <p:cNvSpPr/>
          <p:nvPr/>
        </p:nvSpPr>
        <p:spPr>
          <a:xfrm>
            <a:off x="6675120" y="3401568"/>
            <a:ext cx="4526280" cy="274320"/>
          </a:xfrm>
          <a:prstGeom prst="rect">
            <a:avLst/>
          </a:prstGeom>
          <a:noFill/>
          <a:ln/>
        </p:spPr>
        <p:txBody>
          <a:bodyPr wrap="square" lIns="0" tIns="0" rIns="0" bIns="0" rtlCol="0" anchor="ctr"/>
          <a:lstStyle/>
          <a:p>
            <a:pPr indent="0" marL="0">
              <a:buNone/>
            </a:pPr>
            <a:r>
              <a:rPr lang="en-US" sz="1200" b="1" spc="150" kern="0" dirty="0">
                <a:solidFill>
                  <a:srgbClr val="8C1515"/>
                </a:solidFill>
                <a:latin typeface="Calibri" pitchFamily="34" charset="0"/>
                <a:ea typeface="Calibri" pitchFamily="34" charset="-122"/>
                <a:cs typeface="Calibri" pitchFamily="34" charset="-120"/>
              </a:rPr>
              <a:t>What it returns</a:t>
            </a:r>
            <a:endParaRPr lang="en-US" sz="1200" dirty="0"/>
          </a:p>
        </p:txBody>
      </p:sp>
      <p:sp>
        <p:nvSpPr>
          <p:cNvPr id="19" name="Text 17"/>
          <p:cNvSpPr/>
          <p:nvPr/>
        </p:nvSpPr>
        <p:spPr>
          <a:xfrm>
            <a:off x="6675120" y="3749040"/>
            <a:ext cx="4526280" cy="137160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Zero travel, zero hotel, full roster competes</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Revenue that funds the rest of the schedule</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Community, alumni, and a reason for families to show up</a:t>
            </a:r>
            <a:endParaRPr lang="en-US" sz="1350" dirty="0"/>
          </a:p>
          <a:p>
            <a:pPr marL="342900" indent="-342900">
              <a:spcAft>
                <a:spcPts val="600"/>
              </a:spcAft>
              <a:buSzPct val="100000"/>
              <a:buChar char="•"/>
            </a:pPr>
            <a:r>
              <a:rPr lang="en-US" sz="1350" dirty="0">
                <a:solidFill>
                  <a:srgbClr val="2E2D29"/>
                </a:solidFill>
                <a:latin typeface="Calibri" pitchFamily="34" charset="0"/>
                <a:ea typeface="Calibri" pitchFamily="34" charset="-122"/>
                <a:cs typeface="Calibri" pitchFamily="34" charset="-120"/>
              </a:rPr>
              <a:t>A fixed date on other programs’ calendars</a:t>
            </a:r>
            <a:endParaRPr lang="en-US" sz="1350" dirty="0"/>
          </a:p>
        </p:txBody>
      </p:sp>
      <p:sp>
        <p:nvSpPr>
          <p:cNvPr id="20" name="Text 18"/>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Example: Webber Lawson Memorial — girls Friday, boys Saturday.</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ADMINISTRATIVE LOGISTICS</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The part that quietly kills schedules</a:t>
            </a:r>
            <a:endParaRPr lang="en-US" sz="3400" dirty="0"/>
          </a:p>
        </p:txBody>
      </p:sp>
      <p:sp>
        <p:nvSpPr>
          <p:cNvPr id="4" name="Shape 2"/>
          <p:cNvSpPr/>
          <p:nvPr/>
        </p:nvSpPr>
        <p:spPr>
          <a:xfrm>
            <a:off x="640080" y="1691640"/>
            <a:ext cx="10881360" cy="868680"/>
          </a:xfrm>
          <a:prstGeom prst="roundRect">
            <a:avLst>
              <a:gd name="adj" fmla="val 6316"/>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60120" y="1691640"/>
            <a:ext cx="2286000" cy="868680"/>
          </a:xfrm>
          <a:prstGeom prst="rect">
            <a:avLst/>
          </a:prstGeom>
          <a:noFill/>
          <a:ln/>
        </p:spPr>
        <p:txBody>
          <a:bodyPr wrap="square" lIns="0" tIns="0" rIns="0" bIns="0" rtlCol="0" anchor="ctr"/>
          <a:lstStyle/>
          <a:p>
            <a:pPr indent="0" marL="0">
              <a:buNone/>
            </a:pPr>
            <a:r>
              <a:rPr lang="en-US" sz="1800" b="1" dirty="0">
                <a:solidFill>
                  <a:srgbClr val="8C1515"/>
                </a:solidFill>
                <a:latin typeface="Cambria" pitchFamily="34" charset="0"/>
                <a:ea typeface="Cambria" pitchFamily="34" charset="-122"/>
                <a:cs typeface="Cambria" pitchFamily="34" charset="-120"/>
              </a:rPr>
              <a:t>Sanctioning</a:t>
            </a:r>
            <a:endParaRPr lang="en-US" sz="1800" dirty="0"/>
          </a:p>
        </p:txBody>
      </p:sp>
      <p:sp>
        <p:nvSpPr>
          <p:cNvPr id="6" name="Text 4"/>
          <p:cNvSpPr/>
          <p:nvPr/>
        </p:nvSpPr>
        <p:spPr>
          <a:xfrm>
            <a:off x="3429000" y="1691640"/>
            <a:ext cx="7680960" cy="868680"/>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The host submits it. Your job is to confirm the event is sanctioned — by your section, or by the host’s section if it sits outside yours.</a:t>
            </a:r>
            <a:endParaRPr lang="en-US" sz="1350" dirty="0"/>
          </a:p>
        </p:txBody>
      </p:sp>
      <p:sp>
        <p:nvSpPr>
          <p:cNvPr id="7" name="Shape 5"/>
          <p:cNvSpPr/>
          <p:nvPr/>
        </p:nvSpPr>
        <p:spPr>
          <a:xfrm>
            <a:off x="640080" y="2660904"/>
            <a:ext cx="10881360" cy="868680"/>
          </a:xfrm>
          <a:prstGeom prst="roundRect">
            <a:avLst>
              <a:gd name="adj" fmla="val 6316"/>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960120" y="2660904"/>
            <a:ext cx="2286000" cy="868680"/>
          </a:xfrm>
          <a:prstGeom prst="rect">
            <a:avLst/>
          </a:prstGeom>
          <a:noFill/>
          <a:ln/>
        </p:spPr>
        <p:txBody>
          <a:bodyPr wrap="square" lIns="0" tIns="0" rIns="0" bIns="0" rtlCol="0" anchor="ctr"/>
          <a:lstStyle/>
          <a:p>
            <a:pPr indent="0" marL="0">
              <a:buNone/>
            </a:pPr>
            <a:r>
              <a:rPr lang="en-US" sz="1800" b="1" dirty="0">
                <a:solidFill>
                  <a:srgbClr val="175E54"/>
                </a:solidFill>
                <a:latin typeface="Cambria" pitchFamily="34" charset="0"/>
                <a:ea typeface="Cambria" pitchFamily="34" charset="-122"/>
                <a:cs typeface="Cambria" pitchFamily="34" charset="-120"/>
              </a:rPr>
              <a:t>Transportation</a:t>
            </a:r>
            <a:endParaRPr lang="en-US" sz="1800" dirty="0"/>
          </a:p>
        </p:txBody>
      </p:sp>
      <p:sp>
        <p:nvSpPr>
          <p:cNvPr id="9" name="Text 7"/>
          <p:cNvSpPr/>
          <p:nvPr/>
        </p:nvSpPr>
        <p:spPr>
          <a:xfrm>
            <a:off x="3429000" y="2660904"/>
            <a:ext cx="7680960" cy="868680"/>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Booked with the entry, not the week before. 144 miles means a bus and possibly hotels.</a:t>
            </a:r>
            <a:endParaRPr lang="en-US" sz="1350" dirty="0"/>
          </a:p>
        </p:txBody>
      </p:sp>
      <p:sp>
        <p:nvSpPr>
          <p:cNvPr id="10" name="Shape 8"/>
          <p:cNvSpPr/>
          <p:nvPr/>
        </p:nvSpPr>
        <p:spPr>
          <a:xfrm>
            <a:off x="640080" y="3630168"/>
            <a:ext cx="10881360" cy="868680"/>
          </a:xfrm>
          <a:prstGeom prst="roundRect">
            <a:avLst>
              <a:gd name="adj" fmla="val 6316"/>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960120" y="3630168"/>
            <a:ext cx="2286000" cy="868680"/>
          </a:xfrm>
          <a:prstGeom prst="rect">
            <a:avLst/>
          </a:prstGeom>
          <a:noFill/>
          <a:ln/>
        </p:spPr>
        <p:txBody>
          <a:bodyPr wrap="square" lIns="0" tIns="0" rIns="0" bIns="0" rtlCol="0" anchor="ctr"/>
          <a:lstStyle/>
          <a:p>
            <a:pPr indent="0" marL="0">
              <a:buNone/>
            </a:pPr>
            <a:r>
              <a:rPr lang="en-US" sz="1800" b="1" dirty="0">
                <a:solidFill>
                  <a:srgbClr val="8C1515"/>
                </a:solidFill>
                <a:latin typeface="Cambria" pitchFamily="34" charset="0"/>
                <a:ea typeface="Cambria" pitchFamily="34" charset="-122"/>
                <a:cs typeface="Cambria" pitchFamily="34" charset="-120"/>
              </a:rPr>
              <a:t>Entry fees</a:t>
            </a:r>
            <a:endParaRPr lang="en-US" sz="1800" dirty="0"/>
          </a:p>
        </p:txBody>
      </p:sp>
      <p:sp>
        <p:nvSpPr>
          <p:cNvPr id="12" name="Text 10"/>
          <p:cNvSpPr/>
          <p:nvPr/>
        </p:nvSpPr>
        <p:spPr>
          <a:xfrm>
            <a:off x="3429000" y="3630168"/>
            <a:ext cx="7680960" cy="868680"/>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Approved, encumbered, and paid. Unpaid entries get dropped from brackets, usually the week of.</a:t>
            </a:r>
            <a:endParaRPr lang="en-US" sz="1350" dirty="0"/>
          </a:p>
        </p:txBody>
      </p:sp>
      <p:sp>
        <p:nvSpPr>
          <p:cNvPr id="13" name="Shape 11"/>
          <p:cNvSpPr/>
          <p:nvPr/>
        </p:nvSpPr>
        <p:spPr>
          <a:xfrm>
            <a:off x="640080" y="4599432"/>
            <a:ext cx="10881360" cy="868680"/>
          </a:xfrm>
          <a:prstGeom prst="roundRect">
            <a:avLst>
              <a:gd name="adj" fmla="val 6316"/>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4" name="Text 12"/>
          <p:cNvSpPr/>
          <p:nvPr/>
        </p:nvSpPr>
        <p:spPr>
          <a:xfrm>
            <a:off x="960120" y="4599432"/>
            <a:ext cx="2286000" cy="868680"/>
          </a:xfrm>
          <a:prstGeom prst="rect">
            <a:avLst/>
          </a:prstGeom>
          <a:noFill/>
          <a:ln/>
        </p:spPr>
        <p:txBody>
          <a:bodyPr wrap="square" lIns="0" tIns="0" rIns="0" bIns="0" rtlCol="0" anchor="ctr"/>
          <a:lstStyle/>
          <a:p>
            <a:pPr indent="0" marL="0">
              <a:buNone/>
            </a:pPr>
            <a:r>
              <a:rPr lang="en-US" sz="1800" b="1" dirty="0">
                <a:solidFill>
                  <a:srgbClr val="175E54"/>
                </a:solidFill>
                <a:latin typeface="Cambria" pitchFamily="34" charset="0"/>
                <a:ea typeface="Cambria" pitchFamily="34" charset="-122"/>
                <a:cs typeface="Cambria" pitchFamily="34" charset="-120"/>
              </a:rPr>
              <a:t>Weight certification</a:t>
            </a:r>
            <a:endParaRPr lang="en-US" sz="1800" dirty="0"/>
          </a:p>
        </p:txBody>
      </p:sp>
      <p:sp>
        <p:nvSpPr>
          <p:cNvPr id="15" name="Text 13"/>
          <p:cNvSpPr/>
          <p:nvPr/>
        </p:nvSpPr>
        <p:spPr>
          <a:xfrm>
            <a:off x="3429000" y="4599432"/>
            <a:ext cx="7680960" cy="868680"/>
          </a:xfrm>
          <a:prstGeom prst="rect">
            <a:avLst/>
          </a:prstGeom>
          <a:noFill/>
          <a:ln/>
        </p:spPr>
        <p:txBody>
          <a:bodyPr wrap="square" lIns="0" tIns="0" rIns="0" bIns="0" rtlCol="0" anchor="ctr"/>
          <a:lstStyle/>
          <a:p>
            <a:pPr indent="0" marL="0">
              <a:buNone/>
            </a:pPr>
            <a:r>
              <a:rPr lang="en-US" sz="1350" dirty="0">
                <a:solidFill>
                  <a:srgbClr val="2E2D29"/>
                </a:solidFill>
                <a:latin typeface="Calibri" pitchFamily="34" charset="0"/>
                <a:ea typeface="Calibri" pitchFamily="34" charset="-122"/>
                <a:cs typeface="Calibri" pitchFamily="34" charset="-120"/>
              </a:rPr>
              <a:t>Every wrestler assessed and on the alpha roster before their first competition. No appeals after the deadline.</a:t>
            </a:r>
            <a:endParaRPr lang="en-US" sz="1350" dirty="0"/>
          </a:p>
        </p:txBody>
      </p:sp>
      <p:sp>
        <p:nvSpPr>
          <p:cNvPr id="16" name="Text 14"/>
          <p:cNvSpPr/>
          <p:nvPr/>
        </p:nvSpPr>
        <p:spPr>
          <a:xfrm>
            <a:off x="640080" y="5623560"/>
            <a:ext cx="10881360" cy="411480"/>
          </a:xfrm>
          <a:prstGeom prst="rect">
            <a:avLst/>
          </a:prstGeom>
          <a:noFill/>
          <a:ln/>
        </p:spPr>
        <p:txBody>
          <a:bodyPr wrap="square" lIns="0" tIns="0" rIns="0" bIns="0" rtlCol="0" anchor="t"/>
          <a:lstStyle/>
          <a:p>
            <a:pPr indent="0" marL="0">
              <a:buNone/>
            </a:pPr>
            <a:r>
              <a:rPr lang="en-US" sz="1800" b="1" dirty="0">
                <a:solidFill>
                  <a:srgbClr val="2E2D29"/>
                </a:solidFill>
                <a:latin typeface="Cambria" pitchFamily="34" charset="0"/>
                <a:ea typeface="Cambria" pitchFamily="34" charset="-122"/>
                <a:cs typeface="Cambria" pitchFamily="34" charset="-120"/>
              </a:rPr>
              <a:t>None of it is hard. All of it is a deadline. Put every one in a calendar in August.</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BUILDING YEAR-ROUND OPPORTUNITY</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Three entities, three sets of rules</a:t>
            </a:r>
            <a:endParaRPr lang="en-US" sz="3400" dirty="0"/>
          </a:p>
        </p:txBody>
      </p:sp>
      <p:sp>
        <p:nvSpPr>
          <p:cNvPr id="4" name="Shape 2"/>
          <p:cNvSpPr/>
          <p:nvPr/>
        </p:nvSpPr>
        <p:spPr>
          <a:xfrm>
            <a:off x="640080" y="1783080"/>
            <a:ext cx="3520440" cy="2743200"/>
          </a:xfrm>
          <a:prstGeom prst="roundRect">
            <a:avLst>
              <a:gd name="adj" fmla="val 2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Shape 3"/>
          <p:cNvSpPr/>
          <p:nvPr/>
        </p:nvSpPr>
        <p:spPr>
          <a:xfrm>
            <a:off x="914400" y="2011680"/>
            <a:ext cx="402336" cy="402336"/>
          </a:xfrm>
          <a:prstGeom prst="ellipse">
            <a:avLst/>
          </a:prstGeom>
          <a:solidFill>
            <a:srgbClr val="8C1515"/>
          </a:solidFill>
          <a:ln w="12700">
            <a:solidFill>
              <a:srgbClr val="8C1515"/>
            </a:solidFill>
            <a:prstDash val="solid"/>
          </a:ln>
        </p:spPr>
      </p:sp>
      <p:sp>
        <p:nvSpPr>
          <p:cNvPr id="6" name="Text 4"/>
          <p:cNvSpPr/>
          <p:nvPr/>
        </p:nvSpPr>
        <p:spPr>
          <a:xfrm>
            <a:off x="914400" y="20116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914400" y="2560320"/>
            <a:ext cx="2971800" cy="640080"/>
          </a:xfrm>
          <a:prstGeom prst="rect">
            <a:avLst/>
          </a:prstGeom>
          <a:noFill/>
          <a:ln/>
        </p:spPr>
        <p:txBody>
          <a:bodyPr wrap="square" lIns="0" tIns="0" rIns="0" bIns="0" rtlCol="0" anchor="ctr"/>
          <a:lstStyle/>
          <a:p>
            <a:pPr indent="0" marL="0">
              <a:buNone/>
            </a:pPr>
            <a:r>
              <a:rPr lang="en-US" sz="1900" b="1" dirty="0">
                <a:solidFill>
                  <a:srgbClr val="8C1515"/>
                </a:solidFill>
                <a:latin typeface="Cambria" pitchFamily="34" charset="0"/>
                <a:ea typeface="Cambria" pitchFamily="34" charset="-122"/>
                <a:cs typeface="Cambria" pitchFamily="34" charset="-120"/>
              </a:rPr>
              <a:t>The high school team</a:t>
            </a:r>
            <a:endParaRPr lang="en-US" sz="1900" dirty="0"/>
          </a:p>
        </p:txBody>
      </p:sp>
      <p:sp>
        <p:nvSpPr>
          <p:cNvPr id="8" name="Text 6"/>
          <p:cNvSpPr/>
          <p:nvPr/>
        </p:nvSpPr>
        <p:spPr>
          <a:xfrm>
            <a:off x="914400" y="3200400"/>
            <a:ext cx="2971800" cy="256032"/>
          </a:xfrm>
          <a:prstGeom prst="rect">
            <a:avLst/>
          </a:prstGeom>
          <a:noFill/>
          <a:ln/>
        </p:spPr>
        <p:txBody>
          <a:bodyPr wrap="square" lIns="0" tIns="0" rIns="0" bIns="0" rtlCol="0" anchor="ctr"/>
          <a:lstStyle/>
          <a:p>
            <a:pPr indent="0" marL="0">
              <a:buNone/>
            </a:pPr>
            <a:r>
              <a:rPr lang="en-US" sz="1200" b="1" spc="100" kern="0" dirty="0">
                <a:solidFill>
                  <a:srgbClr val="53565A"/>
                </a:solidFill>
                <a:latin typeface="Calibri" pitchFamily="34" charset="0"/>
                <a:ea typeface="Calibri" pitchFamily="34" charset="-122"/>
                <a:cs typeface="Calibri" pitchFamily="34" charset="-120"/>
              </a:rPr>
              <a:t>CIF / CCS season</a:t>
            </a:r>
            <a:endParaRPr lang="en-US" sz="1200" dirty="0"/>
          </a:p>
        </p:txBody>
      </p:sp>
      <p:sp>
        <p:nvSpPr>
          <p:cNvPr id="9" name="Text 7"/>
          <p:cNvSpPr/>
          <p:nvPr/>
        </p:nvSpPr>
        <p:spPr>
          <a:xfrm>
            <a:off x="914400" y="3520440"/>
            <a:ext cx="2971800" cy="1005840"/>
          </a:xfrm>
          <a:prstGeom prst="rect">
            <a:avLst/>
          </a:prstGeom>
          <a:noFill/>
          <a:ln/>
        </p:spPr>
        <p:txBody>
          <a:bodyPr wrap="square" lIns="0" tIns="0" rIns="0" bIns="0" rtlCol="0" anchor="t"/>
          <a:lstStyle/>
          <a:p>
            <a:pPr indent="0" marL="0">
              <a:buNone/>
            </a:pPr>
            <a:r>
              <a:rPr lang="en-US" sz="1300" dirty="0">
                <a:solidFill>
                  <a:srgbClr val="2E2D29"/>
                </a:solidFill>
                <a:latin typeface="Calibri" pitchFamily="34" charset="0"/>
                <a:ea typeface="Calibri" pitchFamily="34" charset="-122"/>
                <a:cs typeface="Calibri" pitchFamily="34" charset="-120"/>
              </a:rPr>
              <a:t>Section rules apply: contest limits, out-of-season contact restrictions, dead periods.</a:t>
            </a:r>
            <a:endParaRPr lang="en-US" sz="1300" dirty="0"/>
          </a:p>
        </p:txBody>
      </p:sp>
      <p:sp>
        <p:nvSpPr>
          <p:cNvPr id="10" name="Shape 8"/>
          <p:cNvSpPr/>
          <p:nvPr/>
        </p:nvSpPr>
        <p:spPr>
          <a:xfrm>
            <a:off x="4325112" y="1783080"/>
            <a:ext cx="3520440" cy="2743200"/>
          </a:xfrm>
          <a:prstGeom prst="roundRect">
            <a:avLst>
              <a:gd name="adj" fmla="val 2000"/>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1" name="Shape 9"/>
          <p:cNvSpPr/>
          <p:nvPr/>
        </p:nvSpPr>
        <p:spPr>
          <a:xfrm>
            <a:off x="4599432" y="2011680"/>
            <a:ext cx="402336" cy="402336"/>
          </a:xfrm>
          <a:prstGeom prst="ellipse">
            <a:avLst/>
          </a:prstGeom>
          <a:solidFill>
            <a:srgbClr val="8C1515"/>
          </a:solidFill>
          <a:ln w="12700">
            <a:solidFill>
              <a:srgbClr val="8C1515"/>
            </a:solidFill>
            <a:prstDash val="solid"/>
          </a:ln>
        </p:spPr>
      </p:sp>
      <p:sp>
        <p:nvSpPr>
          <p:cNvPr id="12" name="Text 10"/>
          <p:cNvSpPr/>
          <p:nvPr/>
        </p:nvSpPr>
        <p:spPr>
          <a:xfrm>
            <a:off x="4599432" y="20116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p:nvPr/>
        </p:nvSpPr>
        <p:spPr>
          <a:xfrm>
            <a:off x="4599432" y="2560320"/>
            <a:ext cx="2971800" cy="640080"/>
          </a:xfrm>
          <a:prstGeom prst="rect">
            <a:avLst/>
          </a:prstGeom>
          <a:noFill/>
          <a:ln/>
        </p:spPr>
        <p:txBody>
          <a:bodyPr wrap="square" lIns="0" tIns="0" rIns="0" bIns="0" rtlCol="0" anchor="ctr"/>
          <a:lstStyle/>
          <a:p>
            <a:pPr indent="0" marL="0">
              <a:buNone/>
            </a:pPr>
            <a:r>
              <a:rPr lang="en-US" sz="1900" b="1" dirty="0">
                <a:solidFill>
                  <a:srgbClr val="175E54"/>
                </a:solidFill>
                <a:latin typeface="Cambria" pitchFamily="34" charset="0"/>
                <a:ea typeface="Cambria" pitchFamily="34" charset="-122"/>
                <a:cs typeface="Cambria" pitchFamily="34" charset="-120"/>
              </a:rPr>
              <a:t>The open club</a:t>
            </a:r>
            <a:endParaRPr lang="en-US" sz="1900" dirty="0"/>
          </a:p>
        </p:txBody>
      </p:sp>
      <p:sp>
        <p:nvSpPr>
          <p:cNvPr id="14" name="Text 12"/>
          <p:cNvSpPr/>
          <p:nvPr/>
        </p:nvSpPr>
        <p:spPr>
          <a:xfrm>
            <a:off x="4599432" y="3200400"/>
            <a:ext cx="2971800" cy="256032"/>
          </a:xfrm>
          <a:prstGeom prst="rect">
            <a:avLst/>
          </a:prstGeom>
          <a:noFill/>
          <a:ln/>
        </p:spPr>
        <p:txBody>
          <a:bodyPr wrap="square" lIns="0" tIns="0" rIns="0" bIns="0" rtlCol="0" anchor="ctr"/>
          <a:lstStyle/>
          <a:p>
            <a:pPr indent="0" marL="0">
              <a:buNone/>
            </a:pPr>
            <a:r>
              <a:rPr lang="en-US" sz="1200" b="1" spc="100" kern="0" dirty="0">
                <a:solidFill>
                  <a:srgbClr val="53565A"/>
                </a:solidFill>
                <a:latin typeface="Calibri" pitchFamily="34" charset="0"/>
                <a:ea typeface="Calibri" pitchFamily="34" charset="-122"/>
                <a:cs typeface="Calibri" pitchFamily="34" charset="-120"/>
              </a:rPr>
              <a:t>Year-round</a:t>
            </a:r>
            <a:endParaRPr lang="en-US" sz="1200" dirty="0"/>
          </a:p>
        </p:txBody>
      </p:sp>
      <p:sp>
        <p:nvSpPr>
          <p:cNvPr id="15" name="Text 13"/>
          <p:cNvSpPr/>
          <p:nvPr/>
        </p:nvSpPr>
        <p:spPr>
          <a:xfrm>
            <a:off x="4599432" y="3520440"/>
            <a:ext cx="2971800" cy="1005840"/>
          </a:xfrm>
          <a:prstGeom prst="rect">
            <a:avLst/>
          </a:prstGeom>
          <a:noFill/>
          <a:ln/>
        </p:spPr>
        <p:txBody>
          <a:bodyPr wrap="square" lIns="0" tIns="0" rIns="0" bIns="0" rtlCol="0" anchor="t"/>
          <a:lstStyle/>
          <a:p>
            <a:pPr indent="0" marL="0">
              <a:buNone/>
            </a:pPr>
            <a:r>
              <a:rPr lang="en-US" sz="1300" dirty="0">
                <a:solidFill>
                  <a:srgbClr val="2E2D29"/>
                </a:solidFill>
                <a:latin typeface="Calibri" pitchFamily="34" charset="0"/>
                <a:ea typeface="Calibri" pitchFamily="34" charset="-122"/>
                <a:cs typeface="Calibri" pitchFamily="34" charset="-120"/>
              </a:rPr>
              <a:t>Open to athletes from anywhere — which is what puts it outside those out-of-season rules.</a:t>
            </a:r>
            <a:endParaRPr lang="en-US" sz="1300" dirty="0"/>
          </a:p>
        </p:txBody>
      </p:sp>
      <p:sp>
        <p:nvSpPr>
          <p:cNvPr id="16" name="Shape 14"/>
          <p:cNvSpPr/>
          <p:nvPr/>
        </p:nvSpPr>
        <p:spPr>
          <a:xfrm>
            <a:off x="8010144" y="1783080"/>
            <a:ext cx="3520440" cy="2743200"/>
          </a:xfrm>
          <a:prstGeom prst="roundRect">
            <a:avLst>
              <a:gd name="adj" fmla="val 2000"/>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7" name="Shape 15"/>
          <p:cNvSpPr/>
          <p:nvPr/>
        </p:nvSpPr>
        <p:spPr>
          <a:xfrm>
            <a:off x="8284464" y="2011680"/>
            <a:ext cx="402336" cy="402336"/>
          </a:xfrm>
          <a:prstGeom prst="ellipse">
            <a:avLst/>
          </a:prstGeom>
          <a:solidFill>
            <a:srgbClr val="8C1515"/>
          </a:solidFill>
          <a:ln w="12700">
            <a:solidFill>
              <a:srgbClr val="8C1515"/>
            </a:solidFill>
            <a:prstDash val="solid"/>
          </a:ln>
        </p:spPr>
      </p:sp>
      <p:sp>
        <p:nvSpPr>
          <p:cNvPr id="18" name="Text 16"/>
          <p:cNvSpPr/>
          <p:nvPr/>
        </p:nvSpPr>
        <p:spPr>
          <a:xfrm>
            <a:off x="8284464" y="20116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p:nvPr/>
        </p:nvSpPr>
        <p:spPr>
          <a:xfrm>
            <a:off x="8284464" y="2560320"/>
            <a:ext cx="2971800" cy="640080"/>
          </a:xfrm>
          <a:prstGeom prst="rect">
            <a:avLst/>
          </a:prstGeom>
          <a:noFill/>
          <a:ln/>
        </p:spPr>
        <p:txBody>
          <a:bodyPr wrap="square" lIns="0" tIns="0" rIns="0" bIns="0" rtlCol="0" anchor="ctr"/>
          <a:lstStyle/>
          <a:p>
            <a:pPr indent="0" marL="0">
              <a:buNone/>
            </a:pPr>
            <a:r>
              <a:rPr lang="en-US" sz="1900" b="1" dirty="0">
                <a:solidFill>
                  <a:srgbClr val="8C1515"/>
                </a:solidFill>
                <a:latin typeface="Cambria" pitchFamily="34" charset="0"/>
                <a:ea typeface="Cambria" pitchFamily="34" charset="-122"/>
                <a:cs typeface="Cambria" pitchFamily="34" charset="-120"/>
              </a:rPr>
              <a:t>Elementary &amp; middle school</a:t>
            </a:r>
            <a:endParaRPr lang="en-US" sz="1900" dirty="0"/>
          </a:p>
        </p:txBody>
      </p:sp>
      <p:sp>
        <p:nvSpPr>
          <p:cNvPr id="20" name="Text 18"/>
          <p:cNvSpPr/>
          <p:nvPr/>
        </p:nvSpPr>
        <p:spPr>
          <a:xfrm>
            <a:off x="8284464" y="3200400"/>
            <a:ext cx="2971800" cy="256032"/>
          </a:xfrm>
          <a:prstGeom prst="rect">
            <a:avLst/>
          </a:prstGeom>
          <a:noFill/>
          <a:ln/>
        </p:spPr>
        <p:txBody>
          <a:bodyPr wrap="square" lIns="0" tIns="0" rIns="0" bIns="0" rtlCol="0" anchor="ctr"/>
          <a:lstStyle/>
          <a:p>
            <a:pPr indent="0" marL="0">
              <a:buNone/>
            </a:pPr>
            <a:r>
              <a:rPr lang="en-US" sz="1200" b="1" spc="100" kern="0" dirty="0">
                <a:solidFill>
                  <a:srgbClr val="53565A"/>
                </a:solidFill>
                <a:latin typeface="Calibri" pitchFamily="34" charset="0"/>
                <a:ea typeface="Calibri" pitchFamily="34" charset="-122"/>
                <a:cs typeface="Calibri" pitchFamily="34" charset="-120"/>
              </a:rPr>
              <a:t>Through the schools</a:t>
            </a:r>
            <a:endParaRPr lang="en-US" sz="1200" dirty="0"/>
          </a:p>
        </p:txBody>
      </p:sp>
      <p:sp>
        <p:nvSpPr>
          <p:cNvPr id="21" name="Text 19"/>
          <p:cNvSpPr/>
          <p:nvPr/>
        </p:nvSpPr>
        <p:spPr>
          <a:xfrm>
            <a:off x="8284464" y="3520440"/>
            <a:ext cx="2971800" cy="1005840"/>
          </a:xfrm>
          <a:prstGeom prst="rect">
            <a:avLst/>
          </a:prstGeom>
          <a:noFill/>
          <a:ln/>
        </p:spPr>
        <p:txBody>
          <a:bodyPr wrap="square" lIns="0" tIns="0" rIns="0" bIns="0" rtlCol="0" anchor="t"/>
          <a:lstStyle/>
          <a:p>
            <a:pPr indent="0" marL="0">
              <a:buNone/>
            </a:pPr>
            <a:r>
              <a:rPr lang="en-US" sz="1300" dirty="0">
                <a:solidFill>
                  <a:srgbClr val="2E2D29"/>
                </a:solidFill>
                <a:latin typeface="Calibri" pitchFamily="34" charset="0"/>
                <a:ea typeface="Calibri" pitchFamily="34" charset="-122"/>
                <a:cs typeface="Calibri" pitchFamily="34" charset="-120"/>
              </a:rPr>
              <a:t>School-based programming that feeds both the high school team and the club.</a:t>
            </a:r>
            <a:endParaRPr lang="en-US" sz="1300" dirty="0"/>
          </a:p>
        </p:txBody>
      </p:sp>
      <p:sp>
        <p:nvSpPr>
          <p:cNvPr id="22" name="Shape 20"/>
          <p:cNvSpPr/>
          <p:nvPr/>
        </p:nvSpPr>
        <p:spPr>
          <a:xfrm>
            <a:off x="640080" y="4800600"/>
            <a:ext cx="10881360" cy="1051560"/>
          </a:xfrm>
          <a:prstGeom prst="roundRect">
            <a:avLst>
              <a:gd name="adj" fmla="val 521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3" name="Text 21"/>
          <p:cNvSpPr/>
          <p:nvPr/>
        </p:nvSpPr>
        <p:spPr>
          <a:xfrm>
            <a:off x="1005840" y="4983480"/>
            <a:ext cx="10149840" cy="731520"/>
          </a:xfrm>
          <a:prstGeom prst="rect">
            <a:avLst/>
          </a:prstGeom>
          <a:noFill/>
          <a:ln/>
        </p:spPr>
        <p:txBody>
          <a:bodyPr wrap="square" lIns="0" tIns="0" rIns="0" bIns="0" rtlCol="0" anchor="ctr"/>
          <a:lstStyle/>
          <a:p>
            <a:pPr indent="0" marL="0">
              <a:buNone/>
            </a:pPr>
            <a:r>
              <a:rPr lang="en-US" sz="1800" b="1" dirty="0">
                <a:solidFill>
                  <a:srgbClr val="8C1515"/>
                </a:solidFill>
                <a:latin typeface="Cambria" pitchFamily="34" charset="0"/>
                <a:ea typeface="Cambria" pitchFamily="34" charset="-122"/>
                <a:cs typeface="Cambria" pitchFamily="34" charset="-120"/>
              </a:rPr>
              <a:t>Out-of-season restrictions apply to a team practicing only with its own school’s athletes. An open club isn’t that — which is why these are two distinct entities.</a:t>
            </a:r>
            <a:endParaRPr lang="en-US" sz="1800" dirty="0"/>
          </a:p>
        </p:txBody>
      </p:sp>
      <p:sp>
        <p:nvSpPr>
          <p:cNvPr id="24" name="Text 22"/>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The separation has to be real. An “open” club that only ever has your own athletes in it is not an open club.</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USA WRESTLING MEMBERSHIP</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What running both entities actually costs</a:t>
            </a:r>
            <a:endParaRPr lang="en-US" sz="3400" dirty="0"/>
          </a:p>
        </p:txBody>
      </p:sp>
      <p:sp>
        <p:nvSpPr>
          <p:cNvPr id="4" name="Shape 2"/>
          <p:cNvSpPr/>
          <p:nvPr/>
        </p:nvSpPr>
        <p:spPr>
          <a:xfrm>
            <a:off x="640080" y="1691640"/>
            <a:ext cx="10881360" cy="621792"/>
          </a:xfrm>
          <a:prstGeom prst="roundRect">
            <a:avLst>
              <a:gd name="adj" fmla="val 8824"/>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868680" y="1691640"/>
            <a:ext cx="1005840" cy="621792"/>
          </a:xfrm>
          <a:prstGeom prst="rect">
            <a:avLst/>
          </a:prstGeom>
          <a:noFill/>
          <a:ln/>
        </p:spPr>
        <p:txBody>
          <a:bodyPr wrap="square" lIns="0" tIns="0" rIns="0" bIns="0" rtlCol="0" anchor="ctr"/>
          <a:lstStyle/>
          <a:p>
            <a:pPr algn="r" indent="0" marL="0">
              <a:buNone/>
            </a:pPr>
            <a:r>
              <a:rPr lang="en-US" sz="2100" b="1" dirty="0">
                <a:solidFill>
                  <a:srgbClr val="8C1515"/>
                </a:solidFill>
                <a:latin typeface="Cambria" pitchFamily="34" charset="0"/>
                <a:ea typeface="Cambria" pitchFamily="34" charset="-122"/>
                <a:cs typeface="Cambria" pitchFamily="34" charset="-120"/>
              </a:rPr>
              <a:t>$525</a:t>
            </a:r>
            <a:endParaRPr lang="en-US" sz="2100" dirty="0"/>
          </a:p>
        </p:txBody>
      </p:sp>
      <p:sp>
        <p:nvSpPr>
          <p:cNvPr id="6" name="Text 4"/>
          <p:cNvSpPr/>
          <p:nvPr/>
        </p:nvSpPr>
        <p:spPr>
          <a:xfrm>
            <a:off x="2103120" y="1691640"/>
            <a:ext cx="2834640" cy="62179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High school club charter</a:t>
            </a:r>
            <a:endParaRPr lang="en-US" sz="1500" dirty="0"/>
          </a:p>
        </p:txBody>
      </p:sp>
      <p:sp>
        <p:nvSpPr>
          <p:cNvPr id="7" name="Text 5"/>
          <p:cNvSpPr/>
          <p:nvPr/>
        </p:nvSpPr>
        <p:spPr>
          <a:xfrm>
            <a:off x="5120640" y="1691640"/>
            <a:ext cx="6035040" cy="621792"/>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USA Wrestling athlete cards for any student enrolled at your school.</a:t>
            </a:r>
            <a:endParaRPr lang="en-US" sz="1300" dirty="0"/>
          </a:p>
        </p:txBody>
      </p:sp>
      <p:sp>
        <p:nvSpPr>
          <p:cNvPr id="8" name="Shape 6"/>
          <p:cNvSpPr/>
          <p:nvPr/>
        </p:nvSpPr>
        <p:spPr>
          <a:xfrm>
            <a:off x="640080" y="2386584"/>
            <a:ext cx="10881360" cy="621792"/>
          </a:xfrm>
          <a:prstGeom prst="roundRect">
            <a:avLst>
              <a:gd name="adj" fmla="val 8824"/>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868680" y="2386584"/>
            <a:ext cx="1005840" cy="621792"/>
          </a:xfrm>
          <a:prstGeom prst="rect">
            <a:avLst/>
          </a:prstGeom>
          <a:noFill/>
          <a:ln/>
        </p:spPr>
        <p:txBody>
          <a:bodyPr wrap="square" lIns="0" tIns="0" rIns="0" bIns="0" rtlCol="0" anchor="ctr"/>
          <a:lstStyle/>
          <a:p>
            <a:pPr algn="r" indent="0" marL="0">
              <a:buNone/>
            </a:pPr>
            <a:r>
              <a:rPr lang="en-US" sz="2100" b="1" dirty="0">
                <a:solidFill>
                  <a:srgbClr val="175E54"/>
                </a:solidFill>
                <a:latin typeface="Cambria" pitchFamily="34" charset="0"/>
                <a:ea typeface="Cambria" pitchFamily="34" charset="-122"/>
                <a:cs typeface="Cambria" pitchFamily="34" charset="-120"/>
              </a:rPr>
              <a:t>$110</a:t>
            </a:r>
            <a:endParaRPr lang="en-US" sz="2100" dirty="0"/>
          </a:p>
        </p:txBody>
      </p:sp>
      <p:sp>
        <p:nvSpPr>
          <p:cNvPr id="10" name="Text 8"/>
          <p:cNvSpPr/>
          <p:nvPr/>
        </p:nvSpPr>
        <p:spPr>
          <a:xfrm>
            <a:off x="2103120" y="2386584"/>
            <a:ext cx="2834640" cy="62179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Offseason club charter</a:t>
            </a:r>
            <a:endParaRPr lang="en-US" sz="1500" dirty="0"/>
          </a:p>
        </p:txBody>
      </p:sp>
      <p:sp>
        <p:nvSpPr>
          <p:cNvPr id="11" name="Text 9"/>
          <p:cNvSpPr/>
          <p:nvPr/>
        </p:nvSpPr>
        <p:spPr>
          <a:xfrm>
            <a:off x="5120640" y="2386584"/>
            <a:ext cx="6035040" cy="621792"/>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A separate club, open to athletes from anywhere. Its own charter and insurance.</a:t>
            </a:r>
            <a:endParaRPr lang="en-US" sz="1300" dirty="0"/>
          </a:p>
        </p:txBody>
      </p:sp>
      <p:sp>
        <p:nvSpPr>
          <p:cNvPr id="12" name="Shape 10"/>
          <p:cNvSpPr/>
          <p:nvPr/>
        </p:nvSpPr>
        <p:spPr>
          <a:xfrm>
            <a:off x="640080" y="3081528"/>
            <a:ext cx="10881360" cy="621792"/>
          </a:xfrm>
          <a:prstGeom prst="roundRect">
            <a:avLst>
              <a:gd name="adj" fmla="val 8824"/>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868680" y="3081528"/>
            <a:ext cx="1005840" cy="621792"/>
          </a:xfrm>
          <a:prstGeom prst="rect">
            <a:avLst/>
          </a:prstGeom>
          <a:noFill/>
          <a:ln/>
        </p:spPr>
        <p:txBody>
          <a:bodyPr wrap="square" lIns="0" tIns="0" rIns="0" bIns="0" rtlCol="0" anchor="ctr"/>
          <a:lstStyle/>
          <a:p>
            <a:pPr algn="r" indent="0" marL="0">
              <a:buNone/>
            </a:pPr>
            <a:r>
              <a:rPr lang="en-US" sz="2100" b="1" dirty="0">
                <a:solidFill>
                  <a:srgbClr val="8C1515"/>
                </a:solidFill>
                <a:latin typeface="Cambria" pitchFamily="34" charset="0"/>
                <a:ea typeface="Cambria" pitchFamily="34" charset="-122"/>
                <a:cs typeface="Cambria" pitchFamily="34" charset="-120"/>
              </a:rPr>
              <a:t>$80</a:t>
            </a:r>
            <a:endParaRPr lang="en-US" sz="2100" dirty="0"/>
          </a:p>
        </p:txBody>
      </p:sp>
      <p:sp>
        <p:nvSpPr>
          <p:cNvPr id="14" name="Text 12"/>
          <p:cNvSpPr/>
          <p:nvPr/>
        </p:nvSpPr>
        <p:spPr>
          <a:xfrm>
            <a:off x="2103120" y="3081528"/>
            <a:ext cx="2834640" cy="62179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Wrestling Leader card</a:t>
            </a:r>
            <a:endParaRPr lang="en-US" sz="1500" dirty="0"/>
          </a:p>
        </p:txBody>
      </p:sp>
      <p:sp>
        <p:nvSpPr>
          <p:cNvPr id="15" name="Text 13"/>
          <p:cNvSpPr/>
          <p:nvPr/>
        </p:nvSpPr>
        <p:spPr>
          <a:xfrm>
            <a:off x="5120640" y="3081528"/>
            <a:ext cx="6035040" cy="621792"/>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Per coach. Requires SafeSport training and a passed background screening.</a:t>
            </a:r>
            <a:endParaRPr lang="en-US" sz="1300" dirty="0"/>
          </a:p>
        </p:txBody>
      </p:sp>
      <p:sp>
        <p:nvSpPr>
          <p:cNvPr id="16" name="Shape 14"/>
          <p:cNvSpPr/>
          <p:nvPr/>
        </p:nvSpPr>
        <p:spPr>
          <a:xfrm>
            <a:off x="640080" y="3776472"/>
            <a:ext cx="10881360" cy="621792"/>
          </a:xfrm>
          <a:prstGeom prst="roundRect">
            <a:avLst>
              <a:gd name="adj" fmla="val 8824"/>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868680" y="3776472"/>
            <a:ext cx="1005840" cy="621792"/>
          </a:xfrm>
          <a:prstGeom prst="rect">
            <a:avLst/>
          </a:prstGeom>
          <a:noFill/>
          <a:ln/>
        </p:spPr>
        <p:txBody>
          <a:bodyPr wrap="square" lIns="0" tIns="0" rIns="0" bIns="0" rtlCol="0" anchor="ctr"/>
          <a:lstStyle/>
          <a:p>
            <a:pPr algn="r" indent="0" marL="0">
              <a:buNone/>
            </a:pPr>
            <a:r>
              <a:rPr lang="en-US" sz="2100" b="1" dirty="0">
                <a:solidFill>
                  <a:srgbClr val="175E54"/>
                </a:solidFill>
                <a:latin typeface="Cambria" pitchFamily="34" charset="0"/>
                <a:ea typeface="Cambria" pitchFamily="34" charset="-122"/>
                <a:cs typeface="Cambria" pitchFamily="34" charset="-120"/>
              </a:rPr>
              <a:t>~$30</a:t>
            </a:r>
            <a:endParaRPr lang="en-US" sz="2100" dirty="0"/>
          </a:p>
        </p:txBody>
      </p:sp>
      <p:sp>
        <p:nvSpPr>
          <p:cNvPr id="18" name="Text 16"/>
          <p:cNvSpPr/>
          <p:nvPr/>
        </p:nvSpPr>
        <p:spPr>
          <a:xfrm>
            <a:off x="2103120" y="3776472"/>
            <a:ext cx="2834640" cy="62179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Background screening</a:t>
            </a:r>
            <a:endParaRPr lang="en-US" sz="1500" dirty="0"/>
          </a:p>
        </p:txBody>
      </p:sp>
      <p:sp>
        <p:nvSpPr>
          <p:cNvPr id="19" name="Text 17"/>
          <p:cNvSpPr/>
          <p:nvPr/>
        </p:nvSpPr>
        <p:spPr>
          <a:xfrm>
            <a:off x="5120640" y="3776472"/>
            <a:ext cx="6035040" cy="621792"/>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Third-party cost, required before a Wrestling Leader card can be issued.</a:t>
            </a:r>
            <a:endParaRPr lang="en-US" sz="1300" dirty="0"/>
          </a:p>
        </p:txBody>
      </p:sp>
      <p:sp>
        <p:nvSpPr>
          <p:cNvPr id="20" name="Shape 18"/>
          <p:cNvSpPr/>
          <p:nvPr/>
        </p:nvSpPr>
        <p:spPr>
          <a:xfrm>
            <a:off x="640080" y="4471416"/>
            <a:ext cx="10881360" cy="621792"/>
          </a:xfrm>
          <a:prstGeom prst="roundRect">
            <a:avLst>
              <a:gd name="adj" fmla="val 8824"/>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1" name="Text 19"/>
          <p:cNvSpPr/>
          <p:nvPr/>
        </p:nvSpPr>
        <p:spPr>
          <a:xfrm>
            <a:off x="868680" y="4471416"/>
            <a:ext cx="1005840" cy="621792"/>
          </a:xfrm>
          <a:prstGeom prst="rect">
            <a:avLst/>
          </a:prstGeom>
          <a:noFill/>
          <a:ln/>
        </p:spPr>
        <p:txBody>
          <a:bodyPr wrap="square" lIns="0" tIns="0" rIns="0" bIns="0" rtlCol="0" anchor="ctr"/>
          <a:lstStyle/>
          <a:p>
            <a:pPr algn="r" indent="0" marL="0">
              <a:buNone/>
            </a:pPr>
            <a:r>
              <a:rPr lang="en-US" sz="2100" b="1" dirty="0">
                <a:solidFill>
                  <a:srgbClr val="8C1515"/>
                </a:solidFill>
                <a:latin typeface="Cambria" pitchFamily="34" charset="0"/>
                <a:ea typeface="Cambria" pitchFamily="34" charset="-122"/>
                <a:cs typeface="Cambria" pitchFamily="34" charset="-120"/>
              </a:rPr>
              <a:t>$55</a:t>
            </a:r>
            <a:endParaRPr lang="en-US" sz="2100" dirty="0"/>
          </a:p>
        </p:txBody>
      </p:sp>
      <p:sp>
        <p:nvSpPr>
          <p:cNvPr id="22" name="Text 20"/>
          <p:cNvSpPr/>
          <p:nvPr/>
        </p:nvSpPr>
        <p:spPr>
          <a:xfrm>
            <a:off x="2103120" y="4471416"/>
            <a:ext cx="2834640" cy="621792"/>
          </a:xfrm>
          <a:prstGeom prst="rect">
            <a:avLst/>
          </a:prstGeom>
          <a:noFill/>
          <a:ln/>
        </p:spPr>
        <p:txBody>
          <a:bodyPr wrap="square" lIns="0" tIns="0" rIns="0" bIns="0" rtlCol="0" anchor="ctr"/>
          <a:lstStyle/>
          <a:p>
            <a:pPr indent="0" marL="0">
              <a:buNone/>
            </a:pPr>
            <a:r>
              <a:rPr lang="en-US" sz="1500" b="1" dirty="0">
                <a:solidFill>
                  <a:srgbClr val="2E2D29"/>
                </a:solidFill>
                <a:latin typeface="Calibri" pitchFamily="34" charset="0"/>
                <a:ea typeface="Calibri" pitchFamily="34" charset="-122"/>
                <a:cs typeface="Calibri" pitchFamily="34" charset="-120"/>
              </a:rPr>
              <a:t>Additional insured</a:t>
            </a:r>
            <a:endParaRPr lang="en-US" sz="1500" dirty="0"/>
          </a:p>
        </p:txBody>
      </p:sp>
      <p:sp>
        <p:nvSpPr>
          <p:cNvPr id="23" name="Text 21"/>
          <p:cNvSpPr/>
          <p:nvPr/>
        </p:nvSpPr>
        <p:spPr>
          <a:xfrm>
            <a:off x="5120640" y="4471416"/>
            <a:ext cx="6035040" cy="621792"/>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Per site. Districts often name the district office, which covers all school sites.</a:t>
            </a:r>
            <a:endParaRPr lang="en-US" sz="1300" dirty="0"/>
          </a:p>
        </p:txBody>
      </p:sp>
      <p:sp>
        <p:nvSpPr>
          <p:cNvPr id="24" name="Shape 22"/>
          <p:cNvSpPr/>
          <p:nvPr/>
        </p:nvSpPr>
        <p:spPr>
          <a:xfrm>
            <a:off x="640080" y="5257800"/>
            <a:ext cx="10881360" cy="822960"/>
          </a:xfrm>
          <a:prstGeom prst="roundRect">
            <a:avLst>
              <a:gd name="adj" fmla="val 6667"/>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5" name="Text 23"/>
          <p:cNvSpPr/>
          <p:nvPr/>
        </p:nvSpPr>
        <p:spPr>
          <a:xfrm>
            <a:off x="1005840" y="5257800"/>
            <a:ext cx="10149840" cy="822960"/>
          </a:xfrm>
          <a:prstGeom prst="rect">
            <a:avLst/>
          </a:prstGeom>
          <a:noFill/>
          <a:ln/>
        </p:spPr>
        <p:txBody>
          <a:bodyPr wrap="square" lIns="0" tIns="0" rIns="0" bIns="0" rtlCol="0" anchor="ctr"/>
          <a:lstStyle/>
          <a:p>
            <a:pPr indent="0" marL="0">
              <a:buNone/>
            </a:pPr>
            <a:r>
              <a:rPr lang="en-US" sz="1750" b="1" dirty="0">
                <a:solidFill>
                  <a:srgbClr val="8C1515"/>
                </a:solidFill>
                <a:latin typeface="Cambria" pitchFamily="34" charset="0"/>
                <a:ea typeface="Cambria" pitchFamily="34" charset="-122"/>
                <a:cs typeface="Cambria" pitchFamily="34" charset="-120"/>
              </a:rPr>
              <a:t>The $525 covers students enrolled at your school. Not middle schoolers, not athletes from other schools, not the offseason club.</a:t>
            </a:r>
            <a:endParaRPr lang="en-US" sz="1750" dirty="0"/>
          </a:p>
        </p:txBody>
      </p:sp>
      <p:sp>
        <p:nvSpPr>
          <p:cNvPr id="26" name="Text 24"/>
          <p:cNvSpPr/>
          <p:nvPr/>
        </p:nvSpPr>
        <p:spPr>
          <a:xfrm>
            <a:off x="640080" y="6291072"/>
            <a:ext cx="10881360" cy="292608"/>
          </a:xfrm>
          <a:prstGeom prst="rect">
            <a:avLst/>
          </a:prstGeom>
          <a:noFill/>
          <a:ln/>
        </p:spPr>
        <p:txBody>
          <a:bodyPr wrap="square" lIns="0" tIns="0" rIns="0" bIns="0" rtlCol="0" anchor="ctr"/>
          <a:lstStyle/>
          <a:p>
            <a:pPr indent="0" marL="0">
              <a:buNone/>
            </a:pPr>
            <a:r>
              <a:rPr lang="en-US" sz="950" i="1" dirty="0">
                <a:solidFill>
                  <a:srgbClr val="8A8D8F"/>
                </a:solidFill>
                <a:latin typeface="Calibri" pitchFamily="34" charset="0"/>
                <a:ea typeface="Calibri" pitchFamily="34" charset="-122"/>
                <a:cs typeface="Calibri" pitchFamily="34" charset="-120"/>
              </a:rPr>
              <a:t>California USA Wrestling, current 2026-27 rates. Membership year runs September 1 – August 31; prices are set by each state association.</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WORKING SMARTER</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Four systems. None of them talks to the others.</a:t>
            </a:r>
            <a:endParaRPr lang="en-US" sz="3400" dirty="0"/>
          </a:p>
        </p:txBody>
      </p:sp>
      <p:sp>
        <p:nvSpPr>
          <p:cNvPr id="4" name="Shape 2"/>
          <p:cNvSpPr/>
          <p:nvPr/>
        </p:nvSpPr>
        <p:spPr>
          <a:xfrm>
            <a:off x="640080" y="1737360"/>
            <a:ext cx="10881360"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60120" y="1737360"/>
            <a:ext cx="2834640" cy="841248"/>
          </a:xfrm>
          <a:prstGeom prst="rect">
            <a:avLst/>
          </a:prstGeom>
          <a:noFill/>
          <a:ln/>
        </p:spPr>
        <p:txBody>
          <a:bodyPr wrap="square" lIns="0" tIns="0" rIns="0" bIns="0" rtlCol="0" anchor="ctr"/>
          <a:lstStyle/>
          <a:p>
            <a:pPr indent="0" marL="0">
              <a:buNone/>
            </a:pPr>
            <a:r>
              <a:rPr lang="en-US" sz="1750" b="1" dirty="0">
                <a:solidFill>
                  <a:srgbClr val="8C1515"/>
                </a:solidFill>
                <a:latin typeface="Cambria" pitchFamily="34" charset="0"/>
                <a:ea typeface="Cambria" pitchFamily="34" charset="-122"/>
                <a:cs typeface="Cambria" pitchFamily="34" charset="-120"/>
              </a:rPr>
              <a:t>Trackwrestling OPC</a:t>
            </a:r>
            <a:endParaRPr lang="en-US" sz="1750" dirty="0"/>
          </a:p>
        </p:txBody>
      </p:sp>
      <p:sp>
        <p:nvSpPr>
          <p:cNvPr id="6" name="Text 4"/>
          <p:cNvSpPr/>
          <p:nvPr/>
        </p:nvSpPr>
        <p:spPr>
          <a:xfrm>
            <a:off x="3840480" y="1737360"/>
            <a:ext cx="2194560" cy="841248"/>
          </a:xfrm>
          <a:prstGeom prst="rect">
            <a:avLst/>
          </a:prstGeom>
          <a:noFill/>
          <a:ln/>
        </p:spPr>
        <p:txBody>
          <a:bodyPr wrap="square" lIns="0" tIns="0" rIns="0" bIns="0" rtlCol="0" anchor="ctr"/>
          <a:lstStyle/>
          <a:p>
            <a:pPr indent="0" marL="0">
              <a:buNone/>
            </a:pPr>
            <a:r>
              <a:rPr lang="en-US" sz="1350" b="1" dirty="0">
                <a:solidFill>
                  <a:srgbClr val="53565A"/>
                </a:solidFill>
                <a:latin typeface="Calibri" pitchFamily="34" charset="0"/>
                <a:ea typeface="Calibri" pitchFamily="34" charset="-122"/>
                <a:cs typeface="Calibri" pitchFamily="34" charset="-120"/>
              </a:rPr>
              <a:t>Weight management</a:t>
            </a:r>
            <a:endParaRPr lang="en-US" sz="1350" dirty="0"/>
          </a:p>
        </p:txBody>
      </p:sp>
      <p:sp>
        <p:nvSpPr>
          <p:cNvPr id="7" name="Text 5"/>
          <p:cNvSpPr/>
          <p:nvPr/>
        </p:nvSpPr>
        <p:spPr>
          <a:xfrm>
            <a:off x="6126480" y="1737360"/>
            <a:ext cx="5029200" cy="841248"/>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Assessments, alpha weight, descent plan, weigh-in sheets, alpha roster.</a:t>
            </a:r>
            <a:endParaRPr lang="en-US" sz="1300" dirty="0"/>
          </a:p>
        </p:txBody>
      </p:sp>
      <p:sp>
        <p:nvSpPr>
          <p:cNvPr id="8" name="Shape 6"/>
          <p:cNvSpPr/>
          <p:nvPr/>
        </p:nvSpPr>
        <p:spPr>
          <a:xfrm>
            <a:off x="640080" y="2651760"/>
            <a:ext cx="10881360" cy="841248"/>
          </a:xfrm>
          <a:prstGeom prst="roundRect">
            <a:avLst>
              <a:gd name="adj" fmla="val 6522"/>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9" name="Text 7"/>
          <p:cNvSpPr/>
          <p:nvPr/>
        </p:nvSpPr>
        <p:spPr>
          <a:xfrm>
            <a:off x="960120" y="2651760"/>
            <a:ext cx="2834640" cy="841248"/>
          </a:xfrm>
          <a:prstGeom prst="rect">
            <a:avLst/>
          </a:prstGeom>
          <a:noFill/>
          <a:ln/>
        </p:spPr>
        <p:txBody>
          <a:bodyPr wrap="square" lIns="0" tIns="0" rIns="0" bIns="0" rtlCol="0" anchor="ctr"/>
          <a:lstStyle/>
          <a:p>
            <a:pPr indent="0" marL="0">
              <a:buNone/>
            </a:pPr>
            <a:r>
              <a:rPr lang="en-US" sz="1750" b="1" dirty="0">
                <a:solidFill>
                  <a:srgbClr val="175E54"/>
                </a:solidFill>
                <a:latin typeface="Cambria" pitchFamily="34" charset="0"/>
                <a:ea typeface="Cambria" pitchFamily="34" charset="-122"/>
                <a:cs typeface="Cambria" pitchFamily="34" charset="-120"/>
              </a:rPr>
              <a:t>Trackwrestling events</a:t>
            </a:r>
            <a:endParaRPr lang="en-US" sz="1750" dirty="0"/>
          </a:p>
        </p:txBody>
      </p:sp>
      <p:sp>
        <p:nvSpPr>
          <p:cNvPr id="10" name="Text 8"/>
          <p:cNvSpPr/>
          <p:nvPr/>
        </p:nvSpPr>
        <p:spPr>
          <a:xfrm>
            <a:off x="3840480" y="2651760"/>
            <a:ext cx="2194560" cy="841248"/>
          </a:xfrm>
          <a:prstGeom prst="rect">
            <a:avLst/>
          </a:prstGeom>
          <a:noFill/>
          <a:ln/>
        </p:spPr>
        <p:txBody>
          <a:bodyPr wrap="square" lIns="0" tIns="0" rIns="0" bIns="0" rtlCol="0" anchor="ctr"/>
          <a:lstStyle/>
          <a:p>
            <a:pPr indent="0" marL="0">
              <a:buNone/>
            </a:pPr>
            <a:r>
              <a:rPr lang="en-US" sz="1350" b="1" dirty="0">
                <a:solidFill>
                  <a:srgbClr val="53565A"/>
                </a:solidFill>
                <a:latin typeface="Calibri" pitchFamily="34" charset="0"/>
                <a:ea typeface="Calibri" pitchFamily="34" charset="-122"/>
                <a:cs typeface="Calibri" pitchFamily="34" charset="-120"/>
              </a:rPr>
              <a:t>Most HS brackets</a:t>
            </a:r>
            <a:endParaRPr lang="en-US" sz="1350" dirty="0"/>
          </a:p>
        </p:txBody>
      </p:sp>
      <p:sp>
        <p:nvSpPr>
          <p:cNvPr id="11" name="Text 9"/>
          <p:cNvSpPr/>
          <p:nvPr/>
        </p:nvSpPr>
        <p:spPr>
          <a:xfrm>
            <a:off x="6126480" y="2651760"/>
            <a:ext cx="5029200" cy="841248"/>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Entries, seeding, brackets, results for the high school season.</a:t>
            </a:r>
            <a:endParaRPr lang="en-US" sz="1300" dirty="0"/>
          </a:p>
        </p:txBody>
      </p:sp>
      <p:sp>
        <p:nvSpPr>
          <p:cNvPr id="12" name="Shape 10"/>
          <p:cNvSpPr/>
          <p:nvPr/>
        </p:nvSpPr>
        <p:spPr>
          <a:xfrm>
            <a:off x="640080" y="3566160"/>
            <a:ext cx="10881360" cy="841248"/>
          </a:xfrm>
          <a:prstGeom prst="roundRect">
            <a:avLst>
              <a:gd name="adj" fmla="val 6522"/>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3" name="Text 11"/>
          <p:cNvSpPr/>
          <p:nvPr/>
        </p:nvSpPr>
        <p:spPr>
          <a:xfrm>
            <a:off x="960120" y="3566160"/>
            <a:ext cx="2834640" cy="841248"/>
          </a:xfrm>
          <a:prstGeom prst="rect">
            <a:avLst/>
          </a:prstGeom>
          <a:noFill/>
          <a:ln/>
        </p:spPr>
        <p:txBody>
          <a:bodyPr wrap="square" lIns="0" tIns="0" rIns="0" bIns="0" rtlCol="0" anchor="ctr"/>
          <a:lstStyle/>
          <a:p>
            <a:pPr indent="0" marL="0">
              <a:buNone/>
            </a:pPr>
            <a:r>
              <a:rPr lang="en-US" sz="1750" b="1" dirty="0">
                <a:solidFill>
                  <a:srgbClr val="8C1515"/>
                </a:solidFill>
                <a:latin typeface="Cambria" pitchFamily="34" charset="0"/>
                <a:ea typeface="Cambria" pitchFamily="34" charset="-122"/>
                <a:cs typeface="Cambria" pitchFamily="34" charset="-120"/>
              </a:rPr>
              <a:t>USA Bracketing</a:t>
            </a:r>
            <a:endParaRPr lang="en-US" sz="1750" dirty="0"/>
          </a:p>
        </p:txBody>
      </p:sp>
      <p:sp>
        <p:nvSpPr>
          <p:cNvPr id="14" name="Text 12"/>
          <p:cNvSpPr/>
          <p:nvPr/>
        </p:nvSpPr>
        <p:spPr>
          <a:xfrm>
            <a:off x="3840480" y="3566160"/>
            <a:ext cx="2194560" cy="841248"/>
          </a:xfrm>
          <a:prstGeom prst="rect">
            <a:avLst/>
          </a:prstGeom>
          <a:noFill/>
          <a:ln/>
        </p:spPr>
        <p:txBody>
          <a:bodyPr wrap="square" lIns="0" tIns="0" rIns="0" bIns="0" rtlCol="0" anchor="ctr"/>
          <a:lstStyle/>
          <a:p>
            <a:pPr indent="0" marL="0">
              <a:buNone/>
            </a:pPr>
            <a:r>
              <a:rPr lang="en-US" sz="1350" b="1" dirty="0">
                <a:solidFill>
                  <a:srgbClr val="53565A"/>
                </a:solidFill>
                <a:latin typeface="Calibri" pitchFamily="34" charset="0"/>
                <a:ea typeface="Calibri" pitchFamily="34" charset="-122"/>
                <a:cs typeface="Calibri" pitchFamily="34" charset="-120"/>
              </a:rPr>
              <a:t>Expanding this season</a:t>
            </a:r>
            <a:endParaRPr lang="en-US" sz="1350" dirty="0"/>
          </a:p>
        </p:txBody>
      </p:sp>
      <p:sp>
        <p:nvSpPr>
          <p:cNvPr id="15" name="Text 13"/>
          <p:cNvSpPr/>
          <p:nvPr/>
        </p:nvSpPr>
        <p:spPr>
          <a:xfrm>
            <a:off x="6126480" y="3566160"/>
            <a:ext cx="5029200" cy="841248"/>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USAW national and regional brackets — and a growing number of high school tournaments.</a:t>
            </a:r>
            <a:endParaRPr lang="en-US" sz="1300" dirty="0"/>
          </a:p>
        </p:txBody>
      </p:sp>
      <p:sp>
        <p:nvSpPr>
          <p:cNvPr id="16" name="Shape 14"/>
          <p:cNvSpPr/>
          <p:nvPr/>
        </p:nvSpPr>
        <p:spPr>
          <a:xfrm>
            <a:off x="640080" y="4480560"/>
            <a:ext cx="10881360" cy="841248"/>
          </a:xfrm>
          <a:prstGeom prst="roundRect">
            <a:avLst>
              <a:gd name="adj" fmla="val 6522"/>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960120" y="4480560"/>
            <a:ext cx="2834640" cy="841248"/>
          </a:xfrm>
          <a:prstGeom prst="rect">
            <a:avLst/>
          </a:prstGeom>
          <a:noFill/>
          <a:ln/>
        </p:spPr>
        <p:txBody>
          <a:bodyPr wrap="square" lIns="0" tIns="0" rIns="0" bIns="0" rtlCol="0" anchor="ctr"/>
          <a:lstStyle/>
          <a:p>
            <a:pPr indent="0" marL="0">
              <a:buNone/>
            </a:pPr>
            <a:r>
              <a:rPr lang="en-US" sz="1750" b="1" dirty="0">
                <a:solidFill>
                  <a:srgbClr val="175E54"/>
                </a:solidFill>
                <a:latin typeface="Cambria" pitchFamily="34" charset="0"/>
                <a:ea typeface="Cambria" pitchFamily="34" charset="-122"/>
                <a:cs typeface="Cambria" pitchFamily="34" charset="-120"/>
              </a:rPr>
              <a:t>WrestlingIQ</a:t>
            </a:r>
            <a:endParaRPr lang="en-US" sz="1750" dirty="0"/>
          </a:p>
        </p:txBody>
      </p:sp>
      <p:sp>
        <p:nvSpPr>
          <p:cNvPr id="18" name="Text 16"/>
          <p:cNvSpPr/>
          <p:nvPr/>
        </p:nvSpPr>
        <p:spPr>
          <a:xfrm>
            <a:off x="3840480" y="4480560"/>
            <a:ext cx="2194560" cy="841248"/>
          </a:xfrm>
          <a:prstGeom prst="rect">
            <a:avLst/>
          </a:prstGeom>
          <a:noFill/>
          <a:ln/>
        </p:spPr>
        <p:txBody>
          <a:bodyPr wrap="square" lIns="0" tIns="0" rIns="0" bIns="0" rtlCol="0" anchor="ctr"/>
          <a:lstStyle/>
          <a:p>
            <a:pPr indent="0" marL="0">
              <a:buNone/>
            </a:pPr>
            <a:r>
              <a:rPr lang="en-US" sz="1350" b="1" dirty="0">
                <a:solidFill>
                  <a:srgbClr val="53565A"/>
                </a:solidFill>
                <a:latin typeface="Calibri" pitchFamily="34" charset="0"/>
                <a:ea typeface="Calibri" pitchFamily="34" charset="-122"/>
                <a:cs typeface="Calibri" pitchFamily="34" charset="-120"/>
              </a:rPr>
              <a:t>People</a:t>
            </a:r>
            <a:endParaRPr lang="en-US" sz="1350" dirty="0"/>
          </a:p>
        </p:txBody>
      </p:sp>
      <p:sp>
        <p:nvSpPr>
          <p:cNvPr id="19" name="Text 17"/>
          <p:cNvSpPr/>
          <p:nvPr/>
        </p:nvSpPr>
        <p:spPr>
          <a:xfrm>
            <a:off x="6126480" y="4480560"/>
            <a:ext cx="5029200" cy="841248"/>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Registration, payments, attendance, communication — team and club.</a:t>
            </a:r>
            <a:endParaRPr lang="en-US" sz="1300" dirty="0"/>
          </a:p>
        </p:txBody>
      </p:sp>
      <p:sp>
        <p:nvSpPr>
          <p:cNvPr id="20" name="Shape 18"/>
          <p:cNvSpPr/>
          <p:nvPr/>
        </p:nvSpPr>
        <p:spPr>
          <a:xfrm>
            <a:off x="640080" y="5440680"/>
            <a:ext cx="10881360" cy="960120"/>
          </a:xfrm>
          <a:prstGeom prst="roundRect">
            <a:avLst>
              <a:gd name="adj" fmla="val 5714"/>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1" name="Text 19"/>
          <p:cNvSpPr/>
          <p:nvPr/>
        </p:nvSpPr>
        <p:spPr>
          <a:xfrm>
            <a:off x="1005840" y="5577840"/>
            <a:ext cx="10149840" cy="365760"/>
          </a:xfrm>
          <a:prstGeom prst="rect">
            <a:avLst/>
          </a:prstGeom>
          <a:noFill/>
          <a:ln/>
        </p:spPr>
        <p:txBody>
          <a:bodyPr wrap="square" lIns="0" tIns="0" rIns="0" bIns="0" rtlCol="0" anchor="ctr"/>
          <a:lstStyle/>
          <a:p>
            <a:pPr indent="0" marL="0">
              <a:buNone/>
            </a:pPr>
            <a:r>
              <a:rPr lang="en-US" sz="1750" b="1" dirty="0">
                <a:solidFill>
                  <a:srgbClr val="8C1515"/>
                </a:solidFill>
                <a:latin typeface="Cambria" pitchFamily="34" charset="0"/>
                <a:ea typeface="Cambria" pitchFamily="34" charset="-122"/>
                <a:cs typeface="Cambria" pitchFamily="34" charset="-120"/>
              </a:rPr>
              <a:t>OPC is the constant. Whatever platform runs the event, you still print your documents out of OPC.</a:t>
            </a:r>
            <a:endParaRPr lang="en-US" sz="1750" dirty="0"/>
          </a:p>
        </p:txBody>
      </p:sp>
      <p:sp>
        <p:nvSpPr>
          <p:cNvPr id="22" name="Text 20"/>
          <p:cNvSpPr/>
          <p:nvPr/>
        </p:nvSpPr>
        <p:spPr>
          <a:xfrm>
            <a:off x="1005840" y="5971032"/>
            <a:ext cx="10149840" cy="320040"/>
          </a:xfrm>
          <a:prstGeom prst="rect">
            <a:avLst/>
          </a:prstGeom>
          <a:noFill/>
          <a:ln/>
        </p:spPr>
        <p:txBody>
          <a:bodyPr wrap="square" lIns="0" tIns="0" rIns="0" bIns="0" rtlCol="0" anchor="ctr"/>
          <a:lstStyle/>
          <a:p>
            <a:pPr indent="0" marL="0">
              <a:buNone/>
            </a:pPr>
            <a:r>
              <a:rPr lang="en-US" sz="1300" dirty="0">
                <a:solidFill>
                  <a:srgbClr val="53565A"/>
                </a:solidFill>
                <a:latin typeface="Calibri" pitchFamily="34" charset="0"/>
                <a:ea typeface="Calibri" pitchFamily="34" charset="-122"/>
                <a:cs typeface="Calibri" pitchFamily="34" charset="-120"/>
              </a:rPr>
              <a:t>The bracket side is shifting. Check which platform an event actually uses when you enter it — don’t assume from the level of competition.</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TRACKWRESTLING OPC</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Five things to get right</a:t>
            </a:r>
            <a:endParaRPr lang="en-US" sz="3400" dirty="0"/>
          </a:p>
        </p:txBody>
      </p:sp>
      <p:sp>
        <p:nvSpPr>
          <p:cNvPr id="4" name="Shape 2"/>
          <p:cNvSpPr/>
          <p:nvPr/>
        </p:nvSpPr>
        <p:spPr>
          <a:xfrm>
            <a:off x="640080" y="1737360"/>
            <a:ext cx="402336" cy="402336"/>
          </a:xfrm>
          <a:prstGeom prst="ellipse">
            <a:avLst/>
          </a:prstGeom>
          <a:solidFill>
            <a:srgbClr val="8C1515"/>
          </a:solidFill>
          <a:ln w="12700">
            <a:solidFill>
              <a:srgbClr val="8C1515"/>
            </a:solidFill>
            <a:prstDash val="solid"/>
          </a:ln>
        </p:spPr>
      </p:sp>
      <p:sp>
        <p:nvSpPr>
          <p:cNvPr id="5" name="Text 3"/>
          <p:cNvSpPr/>
          <p:nvPr/>
        </p:nvSpPr>
        <p:spPr>
          <a:xfrm>
            <a:off x="640080" y="173736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p:nvPr/>
        </p:nvSpPr>
        <p:spPr>
          <a:xfrm>
            <a:off x="1261872" y="1682496"/>
            <a:ext cx="6263640" cy="566928"/>
          </a:xfrm>
          <a:prstGeom prst="rect">
            <a:avLst/>
          </a:prstGeom>
          <a:noFill/>
          <a:ln/>
        </p:spPr>
        <p:txBody>
          <a:bodyPr wrap="square" lIns="0" tIns="0" rIns="0" bIns="0" rtlCol="0" anchor="t"/>
          <a:lstStyle/>
          <a:p>
            <a:pPr indent="0" marL="0">
              <a:buNone/>
            </a:pPr>
            <a:r>
              <a:rPr lang="en-US" sz="1450" dirty="0">
                <a:solidFill>
                  <a:srgbClr val="2E2D29"/>
                </a:solidFill>
                <a:latin typeface="Calibri" pitchFamily="34" charset="0"/>
                <a:ea typeface="Calibri" pitchFamily="34" charset="-122"/>
                <a:cs typeface="Calibri" pitchFamily="34" charset="-120"/>
              </a:rPr>
              <a:t>Boys and girls are separate teams in OPC — but sections differ in how girls get entered. Confirm how yours does it.</a:t>
            </a:r>
            <a:endParaRPr lang="en-US" sz="1450" dirty="0"/>
          </a:p>
        </p:txBody>
      </p:sp>
      <p:sp>
        <p:nvSpPr>
          <p:cNvPr id="7" name="Shape 5"/>
          <p:cNvSpPr/>
          <p:nvPr/>
        </p:nvSpPr>
        <p:spPr>
          <a:xfrm>
            <a:off x="640080" y="2560320"/>
            <a:ext cx="402336" cy="402336"/>
          </a:xfrm>
          <a:prstGeom prst="ellipse">
            <a:avLst/>
          </a:prstGeom>
          <a:solidFill>
            <a:srgbClr val="8C1515"/>
          </a:solidFill>
          <a:ln w="12700">
            <a:solidFill>
              <a:srgbClr val="8C1515"/>
            </a:solidFill>
            <a:prstDash val="solid"/>
          </a:ln>
        </p:spPr>
      </p:sp>
      <p:sp>
        <p:nvSpPr>
          <p:cNvPr id="8" name="Text 6"/>
          <p:cNvSpPr/>
          <p:nvPr/>
        </p:nvSpPr>
        <p:spPr>
          <a:xfrm>
            <a:off x="640080" y="256032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9" name="Text 7"/>
          <p:cNvSpPr/>
          <p:nvPr/>
        </p:nvSpPr>
        <p:spPr>
          <a:xfrm>
            <a:off x="1261872" y="2505456"/>
            <a:ext cx="6263640" cy="566928"/>
          </a:xfrm>
          <a:prstGeom prst="rect">
            <a:avLst/>
          </a:prstGeom>
          <a:noFill/>
          <a:ln/>
        </p:spPr>
        <p:txBody>
          <a:bodyPr wrap="square" lIns="0" tIns="0" rIns="0" bIns="0" rtlCol="0" anchor="t"/>
          <a:lstStyle/>
          <a:p>
            <a:pPr indent="0" marL="0">
              <a:buNone/>
            </a:pPr>
            <a:r>
              <a:rPr lang="en-US" sz="1450" dirty="0">
                <a:solidFill>
                  <a:srgbClr val="2E2D29"/>
                </a:solidFill>
                <a:latin typeface="Calibri" pitchFamily="34" charset="0"/>
                <a:ea typeface="Calibri" pitchFamily="34" charset="-122"/>
                <a:cs typeface="Calibri" pitchFamily="34" charset="-120"/>
              </a:rPr>
              <a:t>Enter the schedule first. Without it, no weigh-in form can be built at all.</a:t>
            </a:r>
            <a:endParaRPr lang="en-US" sz="1450" dirty="0"/>
          </a:p>
        </p:txBody>
      </p:sp>
      <p:sp>
        <p:nvSpPr>
          <p:cNvPr id="10" name="Shape 8"/>
          <p:cNvSpPr/>
          <p:nvPr/>
        </p:nvSpPr>
        <p:spPr>
          <a:xfrm>
            <a:off x="640080" y="3383280"/>
            <a:ext cx="402336" cy="402336"/>
          </a:xfrm>
          <a:prstGeom prst="ellipse">
            <a:avLst/>
          </a:prstGeom>
          <a:solidFill>
            <a:srgbClr val="8C1515"/>
          </a:solidFill>
          <a:ln w="12700">
            <a:solidFill>
              <a:srgbClr val="8C1515"/>
            </a:solidFill>
            <a:prstDash val="solid"/>
          </a:ln>
        </p:spPr>
      </p:sp>
      <p:sp>
        <p:nvSpPr>
          <p:cNvPr id="11" name="Text 9"/>
          <p:cNvSpPr/>
          <p:nvPr/>
        </p:nvSpPr>
        <p:spPr>
          <a:xfrm>
            <a:off x="640080" y="33832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2" name="Text 10"/>
          <p:cNvSpPr/>
          <p:nvPr/>
        </p:nvSpPr>
        <p:spPr>
          <a:xfrm>
            <a:off x="1261872" y="3328416"/>
            <a:ext cx="6263640" cy="566928"/>
          </a:xfrm>
          <a:prstGeom prst="rect">
            <a:avLst/>
          </a:prstGeom>
          <a:noFill/>
          <a:ln/>
        </p:spPr>
        <p:txBody>
          <a:bodyPr wrap="square" lIns="0" tIns="0" rIns="0" bIns="0" rtlCol="0" anchor="t"/>
          <a:lstStyle/>
          <a:p>
            <a:pPr indent="0" marL="0">
              <a:buNone/>
            </a:pPr>
            <a:r>
              <a:rPr lang="en-US" sz="1450" dirty="0">
                <a:solidFill>
                  <a:srgbClr val="2E2D29"/>
                </a:solidFill>
                <a:latin typeface="Calibri" pitchFamily="34" charset="0"/>
                <a:ea typeface="Calibri" pitchFamily="34" charset="-122"/>
                <a:cs typeface="Calibri" pitchFamily="34" charset="-120"/>
              </a:rPr>
              <a:t>Every wrestler must be assessed — and once assessed, that’s it. There is no redoing it.</a:t>
            </a:r>
            <a:endParaRPr lang="en-US" sz="1450" dirty="0"/>
          </a:p>
        </p:txBody>
      </p:sp>
      <p:sp>
        <p:nvSpPr>
          <p:cNvPr id="13" name="Shape 11"/>
          <p:cNvSpPr/>
          <p:nvPr/>
        </p:nvSpPr>
        <p:spPr>
          <a:xfrm>
            <a:off x="640080" y="4206240"/>
            <a:ext cx="402336" cy="402336"/>
          </a:xfrm>
          <a:prstGeom prst="ellipse">
            <a:avLst/>
          </a:prstGeom>
          <a:solidFill>
            <a:srgbClr val="8C1515"/>
          </a:solidFill>
          <a:ln w="12700">
            <a:solidFill>
              <a:srgbClr val="8C1515"/>
            </a:solidFill>
            <a:prstDash val="solid"/>
          </a:ln>
        </p:spPr>
      </p:sp>
      <p:sp>
        <p:nvSpPr>
          <p:cNvPr id="14" name="Text 12"/>
          <p:cNvSpPr/>
          <p:nvPr/>
        </p:nvSpPr>
        <p:spPr>
          <a:xfrm>
            <a:off x="640080" y="420624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5" name="Text 13"/>
          <p:cNvSpPr/>
          <p:nvPr/>
        </p:nvSpPr>
        <p:spPr>
          <a:xfrm>
            <a:off x="1261872" y="4151376"/>
            <a:ext cx="6263640" cy="566928"/>
          </a:xfrm>
          <a:prstGeom prst="rect">
            <a:avLst/>
          </a:prstGeom>
          <a:noFill/>
          <a:ln/>
        </p:spPr>
        <p:txBody>
          <a:bodyPr wrap="square" lIns="0" tIns="0" rIns="0" bIns="0" rtlCol="0" anchor="t"/>
          <a:lstStyle/>
          <a:p>
            <a:pPr indent="0" marL="0">
              <a:buNone/>
            </a:pPr>
            <a:r>
              <a:rPr lang="en-US" sz="1450" dirty="0">
                <a:solidFill>
                  <a:srgbClr val="2E2D29"/>
                </a:solidFill>
                <a:latin typeface="Calibri" pitchFamily="34" charset="0"/>
                <a:ea typeface="Calibri" pitchFamily="34" charset="-122"/>
                <a:cs typeface="Calibri" pitchFamily="34" charset="-120"/>
              </a:rPr>
              <a:t>Save Form is the step. In California you never commit a weigh-in sheet — don’t go looking for it.</a:t>
            </a:r>
            <a:endParaRPr lang="en-US" sz="1450" dirty="0"/>
          </a:p>
        </p:txBody>
      </p:sp>
      <p:sp>
        <p:nvSpPr>
          <p:cNvPr id="16" name="Shape 14"/>
          <p:cNvSpPr/>
          <p:nvPr/>
        </p:nvSpPr>
        <p:spPr>
          <a:xfrm>
            <a:off x="640080" y="5029200"/>
            <a:ext cx="402336" cy="402336"/>
          </a:xfrm>
          <a:prstGeom prst="ellipse">
            <a:avLst/>
          </a:prstGeom>
          <a:solidFill>
            <a:srgbClr val="8C1515"/>
          </a:solidFill>
          <a:ln w="12700">
            <a:solidFill>
              <a:srgbClr val="8C1515"/>
            </a:solidFill>
            <a:prstDash val="solid"/>
          </a:ln>
        </p:spPr>
      </p:sp>
      <p:sp>
        <p:nvSpPr>
          <p:cNvPr id="17" name="Text 15"/>
          <p:cNvSpPr/>
          <p:nvPr/>
        </p:nvSpPr>
        <p:spPr>
          <a:xfrm>
            <a:off x="640080" y="502920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18" name="Text 16"/>
          <p:cNvSpPr/>
          <p:nvPr/>
        </p:nvSpPr>
        <p:spPr>
          <a:xfrm>
            <a:off x="1261872" y="4974336"/>
            <a:ext cx="6263640" cy="566928"/>
          </a:xfrm>
          <a:prstGeom prst="rect">
            <a:avLst/>
          </a:prstGeom>
          <a:noFill/>
          <a:ln/>
        </p:spPr>
        <p:txBody>
          <a:bodyPr wrap="square" lIns="0" tIns="0" rIns="0" bIns="0" rtlCol="0" anchor="t"/>
          <a:lstStyle/>
          <a:p>
            <a:pPr indent="0" marL="0">
              <a:buNone/>
            </a:pPr>
            <a:r>
              <a:rPr lang="en-US" sz="1450" dirty="0">
                <a:solidFill>
                  <a:srgbClr val="2E2D29"/>
                </a:solidFill>
                <a:latin typeface="Calibri" pitchFamily="34" charset="0"/>
                <a:ea typeface="Calibri" pitchFamily="34" charset="-122"/>
                <a:cs typeface="Calibri" pitchFamily="34" charset="-120"/>
              </a:rPr>
              <a:t>Wrestling below the certified weight class: disqualification and forfeits.</a:t>
            </a:r>
            <a:endParaRPr lang="en-US" sz="1450" dirty="0"/>
          </a:p>
        </p:txBody>
      </p:sp>
      <p:sp>
        <p:nvSpPr>
          <p:cNvPr id="19" name="Shape 17"/>
          <p:cNvSpPr/>
          <p:nvPr/>
        </p:nvSpPr>
        <p:spPr>
          <a:xfrm>
            <a:off x="7818120" y="1737360"/>
            <a:ext cx="3703320" cy="3200400"/>
          </a:xfrm>
          <a:prstGeom prst="roundRect">
            <a:avLst>
              <a:gd name="adj" fmla="val 1714"/>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20" name="Text 18"/>
          <p:cNvSpPr/>
          <p:nvPr/>
        </p:nvSpPr>
        <p:spPr>
          <a:xfrm>
            <a:off x="8092440" y="1965960"/>
            <a:ext cx="3154680" cy="320040"/>
          </a:xfrm>
          <a:prstGeom prst="rect">
            <a:avLst/>
          </a:prstGeom>
          <a:noFill/>
          <a:ln/>
        </p:spPr>
        <p:txBody>
          <a:bodyPr wrap="square" lIns="0" tIns="0" rIns="0" bIns="0" rtlCol="0" anchor="ctr"/>
          <a:lstStyle/>
          <a:p>
            <a:pPr indent="0" marL="0">
              <a:buNone/>
            </a:pPr>
            <a:r>
              <a:rPr lang="en-US" sz="2000" b="1" dirty="0">
                <a:solidFill>
                  <a:srgbClr val="8C1515"/>
                </a:solidFill>
                <a:latin typeface="Cambria" pitchFamily="34" charset="0"/>
                <a:ea typeface="Cambria" pitchFamily="34" charset="-122"/>
                <a:cs typeface="Cambria" pitchFamily="34" charset="-120"/>
              </a:rPr>
              <a:t>Delegate it</a:t>
            </a:r>
            <a:endParaRPr lang="en-US" sz="2000" dirty="0"/>
          </a:p>
        </p:txBody>
      </p:sp>
      <p:sp>
        <p:nvSpPr>
          <p:cNvPr id="21" name="Text 19"/>
          <p:cNvSpPr/>
          <p:nvPr/>
        </p:nvSpPr>
        <p:spPr>
          <a:xfrm>
            <a:off x="8092440" y="2377440"/>
            <a:ext cx="3154680" cy="1463040"/>
          </a:xfrm>
          <a:prstGeom prst="rect">
            <a:avLst/>
          </a:prstGeom>
          <a:noFill/>
          <a:ln/>
        </p:spPr>
        <p:txBody>
          <a:bodyPr wrap="square" lIns="0" tIns="0" rIns="0" bIns="0" rtlCol="0" anchor="t"/>
          <a:lstStyle/>
          <a:p>
            <a:pPr indent="0" marL="0">
              <a:buNone/>
            </a:pPr>
            <a:r>
              <a:rPr lang="en-US" sz="1350" dirty="0">
                <a:solidFill>
                  <a:srgbClr val="2E2D29"/>
                </a:solidFill>
                <a:latin typeface="Calibri" pitchFamily="34" charset="0"/>
                <a:ea typeface="Calibri" pitchFamily="34" charset="-122"/>
                <a:cs typeface="Calibri" pitchFamily="34" charset="-120"/>
              </a:rPr>
              <a:t>OPC does not need the head coach. It needs one reliable adult who checks it after every event. Name that person in November, not January.</a:t>
            </a:r>
            <a:endParaRPr lang="en-US" sz="1350" dirty="0"/>
          </a:p>
        </p:txBody>
      </p:sp>
      <p:sp>
        <p:nvSpPr>
          <p:cNvPr id="22" name="Text 20"/>
          <p:cNvSpPr/>
          <p:nvPr/>
        </p:nvSpPr>
        <p:spPr>
          <a:xfrm>
            <a:off x="8092440" y="3840480"/>
            <a:ext cx="3154680" cy="1005840"/>
          </a:xfrm>
          <a:prstGeom prst="rect">
            <a:avLst/>
          </a:prstGeom>
          <a:noFill/>
          <a:ln/>
        </p:spPr>
        <p:txBody>
          <a:bodyPr wrap="square" lIns="0" tIns="0" rIns="0" bIns="0" rtlCol="0" anchor="t"/>
          <a:lstStyle/>
          <a:p>
            <a:pPr indent="0" marL="0">
              <a:buNone/>
            </a:pPr>
            <a:r>
              <a:rPr lang="en-US" sz="1300" i="1" dirty="0">
                <a:solidFill>
                  <a:srgbClr val="53565A"/>
                </a:solidFill>
                <a:latin typeface="Calibri" pitchFamily="34" charset="0"/>
                <a:ea typeface="Calibri" pitchFamily="34" charset="-122"/>
                <a:cs typeface="Calibri" pitchFamily="34" charset="-120"/>
              </a:rPr>
              <a:t>Same for registration, entry fees, and transportation forms. Every system on the previous slide should have a name next to it.</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PACING</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Staff depth is what unlocks the calendar</a:t>
            </a:r>
            <a:endParaRPr lang="en-US" sz="3400" dirty="0"/>
          </a:p>
        </p:txBody>
      </p:sp>
      <p:sp>
        <p:nvSpPr>
          <p:cNvPr id="4" name="Shape 2"/>
          <p:cNvSpPr/>
          <p:nvPr/>
        </p:nvSpPr>
        <p:spPr>
          <a:xfrm>
            <a:off x="640080" y="1920240"/>
            <a:ext cx="3520440" cy="1965960"/>
          </a:xfrm>
          <a:prstGeom prst="roundRect">
            <a:avLst>
              <a:gd name="adj" fmla="val 2791"/>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14400" y="2194560"/>
            <a:ext cx="2971800" cy="457200"/>
          </a:xfrm>
          <a:prstGeom prst="rect">
            <a:avLst/>
          </a:prstGeom>
          <a:noFill/>
          <a:ln/>
        </p:spPr>
        <p:txBody>
          <a:bodyPr wrap="square" lIns="0" tIns="0" rIns="0" bIns="0" rtlCol="0" anchor="ctr"/>
          <a:lstStyle/>
          <a:p>
            <a:pPr indent="0" marL="0">
              <a:buNone/>
            </a:pPr>
            <a:r>
              <a:rPr lang="en-US" sz="2200" b="1" dirty="0">
                <a:solidFill>
                  <a:srgbClr val="8C1515"/>
                </a:solidFill>
                <a:latin typeface="Cambria" pitchFamily="34" charset="0"/>
                <a:ea typeface="Cambria" pitchFamily="34" charset="-122"/>
                <a:cs typeface="Cambria" pitchFamily="34" charset="-120"/>
              </a:rPr>
              <a:t>One coach</a:t>
            </a:r>
            <a:endParaRPr lang="en-US" sz="2200" dirty="0"/>
          </a:p>
        </p:txBody>
      </p:sp>
      <p:sp>
        <p:nvSpPr>
          <p:cNvPr id="6" name="Text 4"/>
          <p:cNvSpPr/>
          <p:nvPr/>
        </p:nvSpPr>
        <p:spPr>
          <a:xfrm>
            <a:off x="914400" y="2743200"/>
            <a:ext cx="2971800" cy="1005840"/>
          </a:xfrm>
          <a:prstGeom prst="rect">
            <a:avLst/>
          </a:prstGeom>
          <a:noFill/>
          <a:ln/>
        </p:spPr>
        <p:txBody>
          <a:bodyPr wrap="square" lIns="0" tIns="0" rIns="0" bIns="0" rtlCol="0" anchor="t"/>
          <a:lstStyle/>
          <a:p>
            <a:pPr indent="0" marL="0">
              <a:buNone/>
            </a:pPr>
            <a:r>
              <a:rPr lang="en-US" sz="1400" dirty="0">
                <a:solidFill>
                  <a:srgbClr val="2E2D29"/>
                </a:solidFill>
                <a:latin typeface="Calibri" pitchFamily="34" charset="0"/>
                <a:ea typeface="Calibri" pitchFamily="34" charset="-122"/>
                <a:cs typeface="Calibri" pitchFamily="34" charset="-120"/>
              </a:rPr>
              <a:t>Build duals. Find one tournament that fits. Get every wrestler matches.</a:t>
            </a:r>
            <a:endParaRPr lang="en-US" sz="1400" dirty="0"/>
          </a:p>
        </p:txBody>
      </p:sp>
      <p:sp>
        <p:nvSpPr>
          <p:cNvPr id="7" name="Shape 5"/>
          <p:cNvSpPr/>
          <p:nvPr/>
        </p:nvSpPr>
        <p:spPr>
          <a:xfrm>
            <a:off x="4325112" y="1920240"/>
            <a:ext cx="3520440" cy="1965960"/>
          </a:xfrm>
          <a:prstGeom prst="roundRect">
            <a:avLst>
              <a:gd name="adj" fmla="val 2791"/>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4599432" y="2194560"/>
            <a:ext cx="2971800" cy="457200"/>
          </a:xfrm>
          <a:prstGeom prst="rect">
            <a:avLst/>
          </a:prstGeom>
          <a:noFill/>
          <a:ln/>
        </p:spPr>
        <p:txBody>
          <a:bodyPr wrap="square" lIns="0" tIns="0" rIns="0" bIns="0" rtlCol="0" anchor="ctr"/>
          <a:lstStyle/>
          <a:p>
            <a:pPr indent="0" marL="0">
              <a:buNone/>
            </a:pPr>
            <a:r>
              <a:rPr lang="en-US" sz="2200" b="1" dirty="0">
                <a:solidFill>
                  <a:srgbClr val="8C1515"/>
                </a:solidFill>
                <a:latin typeface="Cambria" pitchFamily="34" charset="0"/>
                <a:ea typeface="Cambria" pitchFamily="34" charset="-122"/>
                <a:cs typeface="Cambria" pitchFamily="34" charset="-120"/>
              </a:rPr>
              <a:t>Two or three</a:t>
            </a:r>
            <a:endParaRPr lang="en-US" sz="2200" dirty="0"/>
          </a:p>
        </p:txBody>
      </p:sp>
      <p:sp>
        <p:nvSpPr>
          <p:cNvPr id="9" name="Text 7"/>
          <p:cNvSpPr/>
          <p:nvPr/>
        </p:nvSpPr>
        <p:spPr>
          <a:xfrm>
            <a:off x="4599432" y="2743200"/>
            <a:ext cx="2971800" cy="1005840"/>
          </a:xfrm>
          <a:prstGeom prst="rect">
            <a:avLst/>
          </a:prstGeom>
          <a:noFill/>
          <a:ln/>
        </p:spPr>
        <p:txBody>
          <a:bodyPr wrap="square" lIns="0" tIns="0" rIns="0" bIns="0" rtlCol="0" anchor="t"/>
          <a:lstStyle/>
          <a:p>
            <a:pPr indent="0" marL="0">
              <a:buNone/>
            </a:pPr>
            <a:r>
              <a:rPr lang="en-US" sz="1400" dirty="0">
                <a:solidFill>
                  <a:srgbClr val="2E2D29"/>
                </a:solidFill>
                <a:latin typeface="Calibri" pitchFamily="34" charset="0"/>
                <a:ea typeface="Calibri" pitchFamily="34" charset="-122"/>
                <a:cs typeface="Calibri" pitchFamily="34" charset="-120"/>
              </a:rPr>
              <a:t>Add a level-appropriate event. Start the club or a youth night.</a:t>
            </a:r>
            <a:endParaRPr lang="en-US" sz="1400" dirty="0"/>
          </a:p>
        </p:txBody>
      </p:sp>
      <p:sp>
        <p:nvSpPr>
          <p:cNvPr id="10" name="Shape 8"/>
          <p:cNvSpPr/>
          <p:nvPr/>
        </p:nvSpPr>
        <p:spPr>
          <a:xfrm>
            <a:off x="8010144" y="1920240"/>
            <a:ext cx="3520440" cy="1965960"/>
          </a:xfrm>
          <a:prstGeom prst="roundRect">
            <a:avLst>
              <a:gd name="adj" fmla="val 2791"/>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8284464" y="2194560"/>
            <a:ext cx="2971800" cy="457200"/>
          </a:xfrm>
          <a:prstGeom prst="rect">
            <a:avLst/>
          </a:prstGeom>
          <a:noFill/>
          <a:ln/>
        </p:spPr>
        <p:txBody>
          <a:bodyPr wrap="square" lIns="0" tIns="0" rIns="0" bIns="0" rtlCol="0" anchor="ctr"/>
          <a:lstStyle/>
          <a:p>
            <a:pPr indent="0" marL="0">
              <a:buNone/>
            </a:pPr>
            <a:r>
              <a:rPr lang="en-US" sz="2200" b="1" dirty="0">
                <a:solidFill>
                  <a:srgbClr val="175E54"/>
                </a:solidFill>
                <a:latin typeface="Cambria" pitchFamily="34" charset="0"/>
                <a:ea typeface="Cambria" pitchFamily="34" charset="-122"/>
                <a:cs typeface="Cambria" pitchFamily="34" charset="-120"/>
              </a:rPr>
              <a:t>A full staff</a:t>
            </a:r>
            <a:endParaRPr lang="en-US" sz="2200" dirty="0"/>
          </a:p>
        </p:txBody>
      </p:sp>
      <p:sp>
        <p:nvSpPr>
          <p:cNvPr id="12" name="Text 10"/>
          <p:cNvSpPr/>
          <p:nvPr/>
        </p:nvSpPr>
        <p:spPr>
          <a:xfrm>
            <a:off x="8284464" y="2743200"/>
            <a:ext cx="2971800" cy="1005840"/>
          </a:xfrm>
          <a:prstGeom prst="rect">
            <a:avLst/>
          </a:prstGeom>
          <a:noFill/>
          <a:ln/>
        </p:spPr>
        <p:txBody>
          <a:bodyPr wrap="square" lIns="0" tIns="0" rIns="0" bIns="0" rtlCol="0" anchor="t"/>
          <a:lstStyle/>
          <a:p>
            <a:pPr indent="0" marL="0">
              <a:buNone/>
            </a:pPr>
            <a:r>
              <a:rPr lang="en-US" sz="1400" dirty="0">
                <a:solidFill>
                  <a:srgbClr val="2E2D29"/>
                </a:solidFill>
                <a:latin typeface="Calibri" pitchFamily="34" charset="0"/>
                <a:ea typeface="Calibri" pitchFamily="34" charset="-122"/>
                <a:cs typeface="Calibri" pitchFamily="34" charset="-120"/>
              </a:rPr>
              <a:t>Multiple events on one day. Host your own. Institutional partnerships.</a:t>
            </a:r>
            <a:endParaRPr lang="en-US" sz="1400" dirty="0"/>
          </a:p>
        </p:txBody>
      </p:sp>
      <p:sp>
        <p:nvSpPr>
          <p:cNvPr id="13" name="Text 11"/>
          <p:cNvSpPr/>
          <p:nvPr/>
        </p:nvSpPr>
        <p:spPr>
          <a:xfrm>
            <a:off x="640080" y="4343400"/>
            <a:ext cx="10881360" cy="822960"/>
          </a:xfrm>
          <a:prstGeom prst="rect">
            <a:avLst/>
          </a:prstGeom>
          <a:noFill/>
          <a:ln/>
        </p:spPr>
        <p:txBody>
          <a:bodyPr wrap="square" lIns="0" tIns="0" rIns="0" bIns="0" rtlCol="0" anchor="t"/>
          <a:lstStyle/>
          <a:p>
            <a:pPr indent="0" marL="0">
              <a:buNone/>
            </a:pPr>
            <a:r>
              <a:rPr lang="en-US" sz="2000" b="1" dirty="0">
                <a:solidFill>
                  <a:srgbClr val="2E2D29"/>
                </a:solidFill>
                <a:latin typeface="Cambria" pitchFamily="34" charset="0"/>
                <a:ea typeface="Cambria" pitchFamily="34" charset="-122"/>
                <a:cs typeface="Cambria" pitchFamily="34" charset="-120"/>
              </a:rPr>
              <a:t>Every calendar in this session is a function of how many capable adults are in the program. Add adults before adding events.</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9784080" y="3566160"/>
            <a:ext cx="4023360" cy="4023360"/>
          </a:xfrm>
          <a:prstGeom prst="ellipse">
            <a:avLst/>
          </a:prstGeom>
          <a:solidFill>
            <a:srgbClr val="8C1515"/>
          </a:solidFill>
          <a:ln w="12700">
            <a:solidFill>
              <a:srgbClr val="8C1515"/>
            </a:solidFill>
            <a:prstDash val="solid"/>
          </a:ln>
        </p:spPr>
      </p:sp>
      <p:sp>
        <p:nvSpPr>
          <p:cNvPr id="3" name="Text 1"/>
          <p:cNvSpPr/>
          <p:nvPr/>
        </p:nvSpPr>
        <p:spPr>
          <a:xfrm>
            <a:off x="640080" y="1051560"/>
            <a:ext cx="8686800" cy="6858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Three things worth doing Monday</a:t>
            </a:r>
            <a:endParaRPr lang="en-US" sz="3600" dirty="0"/>
          </a:p>
        </p:txBody>
      </p:sp>
      <p:sp>
        <p:nvSpPr>
          <p:cNvPr id="4" name="Shape 2"/>
          <p:cNvSpPr/>
          <p:nvPr/>
        </p:nvSpPr>
        <p:spPr>
          <a:xfrm>
            <a:off x="640080" y="2148840"/>
            <a:ext cx="475488" cy="475488"/>
          </a:xfrm>
          <a:prstGeom prst="ellipse">
            <a:avLst/>
          </a:prstGeom>
          <a:solidFill>
            <a:srgbClr val="FFFFFF"/>
          </a:solidFill>
          <a:ln w="12700">
            <a:solidFill>
              <a:srgbClr val="FFFFFF"/>
            </a:solidFill>
            <a:prstDash val="solid"/>
          </a:ln>
        </p:spPr>
      </p:sp>
      <p:sp>
        <p:nvSpPr>
          <p:cNvPr id="5" name="Text 3"/>
          <p:cNvSpPr/>
          <p:nvPr/>
        </p:nvSpPr>
        <p:spPr>
          <a:xfrm>
            <a:off x="640080" y="2148840"/>
            <a:ext cx="475488" cy="475488"/>
          </a:xfrm>
          <a:prstGeom prst="rect">
            <a:avLst/>
          </a:prstGeom>
          <a:noFill/>
          <a:ln/>
        </p:spPr>
        <p:txBody>
          <a:bodyPr wrap="square" lIns="0" tIns="0" rIns="0" bIns="0" rtlCol="0" anchor="ctr"/>
          <a:lstStyle/>
          <a:p>
            <a:pPr algn="ctr" indent="0" marL="0">
              <a:buNone/>
            </a:pPr>
            <a:r>
              <a:rPr lang="en-US" sz="1700" b="1" dirty="0">
                <a:solidFill>
                  <a:srgbClr val="8C1515"/>
                </a:solidFill>
                <a:latin typeface="Calibri" pitchFamily="34" charset="0"/>
                <a:ea typeface="Calibri" pitchFamily="34" charset="-122"/>
                <a:cs typeface="Calibri" pitchFamily="34" charset="-120"/>
              </a:rPr>
              <a:t>1</a:t>
            </a:r>
            <a:endParaRPr lang="en-US" sz="1700" dirty="0"/>
          </a:p>
        </p:txBody>
      </p:sp>
      <p:sp>
        <p:nvSpPr>
          <p:cNvPr id="6" name="Text 4"/>
          <p:cNvSpPr/>
          <p:nvPr/>
        </p:nvSpPr>
        <p:spPr>
          <a:xfrm>
            <a:off x="1371600" y="2103120"/>
            <a:ext cx="2834640" cy="365760"/>
          </a:xfrm>
          <a:prstGeom prst="rect">
            <a:avLst/>
          </a:prstGeom>
          <a:noFill/>
          <a:ln/>
        </p:spPr>
        <p:txBody>
          <a:bodyPr wrap="square" lIns="0" tIns="0" rIns="0" bIns="0" rtlCol="0" anchor="ctr"/>
          <a:lstStyle/>
          <a:p>
            <a:pPr indent="0" marL="0">
              <a:buNone/>
            </a:pPr>
            <a:r>
              <a:rPr lang="en-US" sz="2100" b="1" dirty="0">
                <a:solidFill>
                  <a:srgbClr val="FFFFFF"/>
                </a:solidFill>
                <a:latin typeface="Cambria" pitchFamily="34" charset="0"/>
                <a:ea typeface="Cambria" pitchFamily="34" charset="-122"/>
                <a:cs typeface="Cambria" pitchFamily="34" charset="-120"/>
              </a:rPr>
              <a:t>Count matches</a:t>
            </a:r>
            <a:endParaRPr lang="en-US" sz="2100" dirty="0"/>
          </a:p>
        </p:txBody>
      </p:sp>
      <p:sp>
        <p:nvSpPr>
          <p:cNvPr id="7" name="Text 5"/>
          <p:cNvSpPr/>
          <p:nvPr/>
        </p:nvSpPr>
        <p:spPr>
          <a:xfrm>
            <a:off x="4297680" y="2093976"/>
            <a:ext cx="5577840" cy="822960"/>
          </a:xfrm>
          <a:prstGeom prst="rect">
            <a:avLst/>
          </a:prstGeom>
          <a:noFill/>
          <a:ln/>
        </p:spPr>
        <p:txBody>
          <a:bodyPr wrap="square" lIns="0" tIns="0" rIns="0" bIns="0" rtlCol="0" anchor="t"/>
          <a:lstStyle/>
          <a:p>
            <a:pPr indent="0" marL="0">
              <a:buNone/>
            </a:pPr>
            <a:r>
              <a:rPr lang="en-US" sz="1450" dirty="0">
                <a:solidFill>
                  <a:srgbClr val="DAD7CB"/>
                </a:solidFill>
                <a:latin typeface="Calibri" pitchFamily="34" charset="0"/>
                <a:ea typeface="Calibri" pitchFamily="34" charset="-122"/>
                <a:cs typeface="Calibri" pitchFamily="34" charset="-120"/>
              </a:rPr>
              <a:t>Pull last season’s match report and count matches for the bottom ten wrestlers. Whatever that number is, it’s the scheduling problem.</a:t>
            </a:r>
            <a:endParaRPr lang="en-US" sz="1450" dirty="0"/>
          </a:p>
        </p:txBody>
      </p:sp>
      <p:sp>
        <p:nvSpPr>
          <p:cNvPr id="8" name="Shape 6"/>
          <p:cNvSpPr/>
          <p:nvPr/>
        </p:nvSpPr>
        <p:spPr>
          <a:xfrm>
            <a:off x="640080" y="3291840"/>
            <a:ext cx="475488" cy="475488"/>
          </a:xfrm>
          <a:prstGeom prst="ellipse">
            <a:avLst/>
          </a:prstGeom>
          <a:solidFill>
            <a:srgbClr val="FFFFFF"/>
          </a:solidFill>
          <a:ln w="12700">
            <a:solidFill>
              <a:srgbClr val="FFFFFF"/>
            </a:solidFill>
            <a:prstDash val="solid"/>
          </a:ln>
        </p:spPr>
      </p:sp>
      <p:sp>
        <p:nvSpPr>
          <p:cNvPr id="9" name="Text 7"/>
          <p:cNvSpPr/>
          <p:nvPr/>
        </p:nvSpPr>
        <p:spPr>
          <a:xfrm>
            <a:off x="640080" y="3291840"/>
            <a:ext cx="475488" cy="475488"/>
          </a:xfrm>
          <a:prstGeom prst="rect">
            <a:avLst/>
          </a:prstGeom>
          <a:noFill/>
          <a:ln/>
        </p:spPr>
        <p:txBody>
          <a:bodyPr wrap="square" lIns="0" tIns="0" rIns="0" bIns="0" rtlCol="0" anchor="ctr"/>
          <a:lstStyle/>
          <a:p>
            <a:pPr algn="ctr" indent="0" marL="0">
              <a:buNone/>
            </a:pPr>
            <a:r>
              <a:rPr lang="en-US" sz="1700" b="1" dirty="0">
                <a:solidFill>
                  <a:srgbClr val="8C1515"/>
                </a:solidFill>
                <a:latin typeface="Calibri" pitchFamily="34" charset="0"/>
                <a:ea typeface="Calibri" pitchFamily="34" charset="-122"/>
                <a:cs typeface="Calibri" pitchFamily="34" charset="-120"/>
              </a:rPr>
              <a:t>2</a:t>
            </a:r>
            <a:endParaRPr lang="en-US" sz="1700" dirty="0"/>
          </a:p>
        </p:txBody>
      </p:sp>
      <p:sp>
        <p:nvSpPr>
          <p:cNvPr id="10" name="Text 8"/>
          <p:cNvSpPr/>
          <p:nvPr/>
        </p:nvSpPr>
        <p:spPr>
          <a:xfrm>
            <a:off x="1371600" y="3246120"/>
            <a:ext cx="2834640" cy="365760"/>
          </a:xfrm>
          <a:prstGeom prst="rect">
            <a:avLst/>
          </a:prstGeom>
          <a:noFill/>
          <a:ln/>
        </p:spPr>
        <p:txBody>
          <a:bodyPr wrap="square" lIns="0" tIns="0" rIns="0" bIns="0" rtlCol="0" anchor="ctr"/>
          <a:lstStyle/>
          <a:p>
            <a:pPr indent="0" marL="0">
              <a:buNone/>
            </a:pPr>
            <a:r>
              <a:rPr lang="en-US" sz="2100" b="1" dirty="0">
                <a:solidFill>
                  <a:srgbClr val="FFFFFF"/>
                </a:solidFill>
                <a:latin typeface="Cambria" pitchFamily="34" charset="0"/>
                <a:ea typeface="Cambria" pitchFamily="34" charset="-122"/>
                <a:cs typeface="Cambria" pitchFamily="34" charset="-120"/>
              </a:rPr>
              <a:t>Add four columns</a:t>
            </a:r>
            <a:endParaRPr lang="en-US" sz="2100" dirty="0"/>
          </a:p>
        </p:txBody>
      </p:sp>
      <p:sp>
        <p:nvSpPr>
          <p:cNvPr id="11" name="Text 9"/>
          <p:cNvSpPr/>
          <p:nvPr/>
        </p:nvSpPr>
        <p:spPr>
          <a:xfrm>
            <a:off x="4297680" y="3236976"/>
            <a:ext cx="5577840" cy="822960"/>
          </a:xfrm>
          <a:prstGeom prst="rect">
            <a:avLst/>
          </a:prstGeom>
          <a:noFill/>
          <a:ln/>
        </p:spPr>
        <p:txBody>
          <a:bodyPr wrap="square" lIns="0" tIns="0" rIns="0" bIns="0" rtlCol="0" anchor="t"/>
          <a:lstStyle/>
          <a:p>
            <a:pPr indent="0" marL="0">
              <a:buNone/>
            </a:pPr>
            <a:r>
              <a:rPr lang="en-US" sz="1450" dirty="0">
                <a:solidFill>
                  <a:srgbClr val="DAD7CB"/>
                </a:solidFill>
                <a:latin typeface="Calibri" pitchFamily="34" charset="0"/>
                <a:ea typeface="Calibri" pitchFamily="34" charset="-122"/>
                <a:cs typeface="Calibri" pitchFamily="34" charset="-120"/>
              </a:rPr>
              <a:t>Cost, Paid, Distance, Coaches — on the schedule document today.</a:t>
            </a:r>
            <a:endParaRPr lang="en-US" sz="1450" dirty="0"/>
          </a:p>
        </p:txBody>
      </p:sp>
      <p:sp>
        <p:nvSpPr>
          <p:cNvPr id="12" name="Shape 10"/>
          <p:cNvSpPr/>
          <p:nvPr/>
        </p:nvSpPr>
        <p:spPr>
          <a:xfrm>
            <a:off x="640080" y="4434840"/>
            <a:ext cx="475488" cy="475488"/>
          </a:xfrm>
          <a:prstGeom prst="ellipse">
            <a:avLst/>
          </a:prstGeom>
          <a:solidFill>
            <a:srgbClr val="FFFFFF"/>
          </a:solidFill>
          <a:ln w="12700">
            <a:solidFill>
              <a:srgbClr val="FFFFFF"/>
            </a:solidFill>
            <a:prstDash val="solid"/>
          </a:ln>
        </p:spPr>
      </p:sp>
      <p:sp>
        <p:nvSpPr>
          <p:cNvPr id="13" name="Text 11"/>
          <p:cNvSpPr/>
          <p:nvPr/>
        </p:nvSpPr>
        <p:spPr>
          <a:xfrm>
            <a:off x="640080" y="4434840"/>
            <a:ext cx="475488" cy="475488"/>
          </a:xfrm>
          <a:prstGeom prst="rect">
            <a:avLst/>
          </a:prstGeom>
          <a:noFill/>
          <a:ln/>
        </p:spPr>
        <p:txBody>
          <a:bodyPr wrap="square" lIns="0" tIns="0" rIns="0" bIns="0" rtlCol="0" anchor="ctr"/>
          <a:lstStyle/>
          <a:p>
            <a:pPr algn="ctr" indent="0" marL="0">
              <a:buNone/>
            </a:pPr>
            <a:r>
              <a:rPr lang="en-US" sz="1700" b="1" dirty="0">
                <a:solidFill>
                  <a:srgbClr val="8C1515"/>
                </a:solidFill>
                <a:latin typeface="Calibri" pitchFamily="34" charset="0"/>
                <a:ea typeface="Calibri" pitchFamily="34" charset="-122"/>
                <a:cs typeface="Calibri" pitchFamily="34" charset="-120"/>
              </a:rPr>
              <a:t>3</a:t>
            </a:r>
            <a:endParaRPr lang="en-US" sz="1700" dirty="0"/>
          </a:p>
        </p:txBody>
      </p:sp>
      <p:sp>
        <p:nvSpPr>
          <p:cNvPr id="14" name="Text 12"/>
          <p:cNvSpPr/>
          <p:nvPr/>
        </p:nvSpPr>
        <p:spPr>
          <a:xfrm>
            <a:off x="1371600" y="4389120"/>
            <a:ext cx="2834640" cy="365760"/>
          </a:xfrm>
          <a:prstGeom prst="rect">
            <a:avLst/>
          </a:prstGeom>
          <a:noFill/>
          <a:ln/>
        </p:spPr>
        <p:txBody>
          <a:bodyPr wrap="square" lIns="0" tIns="0" rIns="0" bIns="0" rtlCol="0" anchor="ctr"/>
          <a:lstStyle/>
          <a:p>
            <a:pPr indent="0" marL="0">
              <a:buNone/>
            </a:pPr>
            <a:r>
              <a:rPr lang="en-US" sz="2100" b="1" dirty="0">
                <a:solidFill>
                  <a:srgbClr val="FFFFFF"/>
                </a:solidFill>
                <a:latin typeface="Cambria" pitchFamily="34" charset="0"/>
                <a:ea typeface="Cambria" pitchFamily="34" charset="-122"/>
                <a:cs typeface="Cambria" pitchFamily="34" charset="-120"/>
              </a:rPr>
              <a:t>Name four owners</a:t>
            </a:r>
            <a:endParaRPr lang="en-US" sz="2100" dirty="0"/>
          </a:p>
        </p:txBody>
      </p:sp>
      <p:sp>
        <p:nvSpPr>
          <p:cNvPr id="15" name="Text 13"/>
          <p:cNvSpPr/>
          <p:nvPr/>
        </p:nvSpPr>
        <p:spPr>
          <a:xfrm>
            <a:off x="4297680" y="4379976"/>
            <a:ext cx="5577840" cy="822960"/>
          </a:xfrm>
          <a:prstGeom prst="rect">
            <a:avLst/>
          </a:prstGeom>
          <a:noFill/>
          <a:ln/>
        </p:spPr>
        <p:txBody>
          <a:bodyPr wrap="square" lIns="0" tIns="0" rIns="0" bIns="0" rtlCol="0" anchor="t"/>
          <a:lstStyle/>
          <a:p>
            <a:pPr indent="0" marL="0">
              <a:buNone/>
            </a:pPr>
            <a:r>
              <a:rPr lang="en-US" sz="1450" dirty="0">
                <a:solidFill>
                  <a:srgbClr val="DAD7CB"/>
                </a:solidFill>
                <a:latin typeface="Calibri" pitchFamily="34" charset="0"/>
                <a:ea typeface="Calibri" pitchFamily="34" charset="-122"/>
                <a:cs typeface="Calibri" pitchFamily="34" charset="-120"/>
              </a:rPr>
              <a:t>Weight certification, registration, money, transportation. If every answer is the head coach, that’s the first thing to fix.</a:t>
            </a:r>
            <a:endParaRPr lang="en-US" sz="1450" dirty="0"/>
          </a:p>
        </p:txBody>
      </p:sp>
      <p:sp>
        <p:nvSpPr>
          <p:cNvPr id="16" name="Text 14"/>
          <p:cNvSpPr/>
          <p:nvPr/>
        </p:nvSpPr>
        <p:spPr>
          <a:xfrm>
            <a:off x="640080" y="5715000"/>
            <a:ext cx="8961120" cy="457200"/>
          </a:xfrm>
          <a:prstGeom prst="rect">
            <a:avLst/>
          </a:prstGeom>
          <a:noFill/>
          <a:ln/>
        </p:spPr>
        <p:txBody>
          <a:bodyPr wrap="square" lIns="0" tIns="0" rIns="0" bIns="0" rtlCol="0" anchor="ctr"/>
          <a:lstStyle/>
          <a:p>
            <a:pPr indent="0" marL="0">
              <a:buNone/>
            </a:pPr>
            <a:r>
              <a:rPr lang="en-US" sz="2000" b="1" i="1" dirty="0">
                <a:solidFill>
                  <a:srgbClr val="DAD7CB"/>
                </a:solidFill>
                <a:latin typeface="Cambria" pitchFamily="34" charset="0"/>
                <a:ea typeface="Cambria" pitchFamily="34" charset="-122"/>
                <a:cs typeface="Cambria" pitchFamily="34" charset="-120"/>
              </a:rPr>
              <a:t>The schedule you build in October decides who your team is in February.</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384048"/>
            <a:ext cx="10881360" cy="256032"/>
          </a:xfrm>
          <a:prstGeom prst="rect">
            <a:avLst/>
          </a:prstGeom>
          <a:noFill/>
          <a:ln/>
        </p:spPr>
        <p:txBody>
          <a:bodyPr wrap="square" lIns="0" tIns="0" rIns="0" bIns="0" rtlCol="0" anchor="ctr"/>
          <a:lstStyle/>
          <a:p>
            <a:pPr indent="0" marL="0">
              <a:buNone/>
            </a:pPr>
            <a:r>
              <a:rPr lang="en-US" sz="1150" b="1" spc="200" kern="0" dirty="0">
                <a:solidFill>
                  <a:srgbClr val="8C1515"/>
                </a:solidFill>
                <a:latin typeface="Calibri" pitchFamily="34" charset="0"/>
                <a:ea typeface="Calibri" pitchFamily="34" charset="-122"/>
                <a:cs typeface="Calibri" pitchFamily="34" charset="-120"/>
              </a:rPr>
              <a:t>RESOURCES</a:t>
            </a:r>
            <a:endParaRPr lang="en-US" sz="1150" dirty="0"/>
          </a:p>
        </p:txBody>
      </p:sp>
      <p:sp>
        <p:nvSpPr>
          <p:cNvPr id="3" name="Text 1"/>
          <p:cNvSpPr/>
          <p:nvPr/>
        </p:nvSpPr>
        <p:spPr>
          <a:xfrm>
            <a:off x="640080" y="658368"/>
            <a:ext cx="10881360" cy="777240"/>
          </a:xfrm>
          <a:prstGeom prst="rect">
            <a:avLst/>
          </a:prstGeom>
          <a:noFill/>
          <a:ln/>
        </p:spPr>
        <p:txBody>
          <a:bodyPr wrap="square" lIns="0" tIns="0" rIns="0" bIns="0" rtlCol="0" anchor="t"/>
          <a:lstStyle/>
          <a:p>
            <a:pPr indent="0" marL="0">
              <a:buNone/>
            </a:pPr>
            <a:r>
              <a:rPr lang="en-US" sz="3400" b="1" dirty="0">
                <a:solidFill>
                  <a:srgbClr val="2E2D29"/>
                </a:solidFill>
                <a:latin typeface="Cambria" pitchFamily="34" charset="0"/>
                <a:ea typeface="Cambria" pitchFamily="34" charset="-122"/>
                <a:cs typeface="Cambria" pitchFamily="34" charset="-120"/>
              </a:rPr>
              <a:t>Where to find events, and who to ask</a:t>
            </a:r>
            <a:endParaRPr lang="en-US" sz="3400" dirty="0"/>
          </a:p>
        </p:txBody>
      </p:sp>
      <p:sp>
        <p:nvSpPr>
          <p:cNvPr id="4" name="Shape 2"/>
          <p:cNvSpPr/>
          <p:nvPr/>
        </p:nvSpPr>
        <p:spPr>
          <a:xfrm>
            <a:off x="640080" y="1737360"/>
            <a:ext cx="10881360" cy="676656"/>
          </a:xfrm>
          <a:prstGeom prst="roundRect">
            <a:avLst>
              <a:gd name="adj" fmla="val 8108"/>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5" name="Text 3"/>
          <p:cNvSpPr/>
          <p:nvPr/>
        </p:nvSpPr>
        <p:spPr>
          <a:xfrm>
            <a:off x="960120" y="1737360"/>
            <a:ext cx="4023360" cy="676656"/>
          </a:xfrm>
          <a:prstGeom prst="rect">
            <a:avLst/>
          </a:prstGeom>
          <a:noFill/>
          <a:ln/>
        </p:spPr>
        <p:txBody>
          <a:bodyPr wrap="square" lIns="0" tIns="0" rIns="0" bIns="0" rtlCol="0" anchor="ctr"/>
          <a:lstStyle/>
          <a:p>
            <a:pPr indent="0" marL="0">
              <a:buNone/>
            </a:pPr>
            <a:r>
              <a:rPr lang="en-US" sz="1500" b="1" dirty="0">
                <a:solidFill>
                  <a:srgbClr val="8C1515"/>
                </a:solidFill>
                <a:latin typeface="Calibri" pitchFamily="34" charset="0"/>
                <a:ea typeface="Calibri" pitchFamily="34" charset="-122"/>
                <a:cs typeface="Calibri" pitchFamily="34" charset="-120"/>
              </a:rPr>
              <a:t>caliwrestling.com/tournamentlist</a:t>
            </a:r>
            <a:endParaRPr lang="en-US" sz="1500" dirty="0"/>
          </a:p>
        </p:txBody>
      </p:sp>
      <p:sp>
        <p:nvSpPr>
          <p:cNvPr id="6" name="Text 4"/>
          <p:cNvSpPr/>
          <p:nvPr/>
        </p:nvSpPr>
        <p:spPr>
          <a:xfrm>
            <a:off x="5120640" y="1737360"/>
            <a:ext cx="6035040" cy="676656"/>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The California high school tournament list — open submission, statewide.</a:t>
            </a:r>
            <a:endParaRPr lang="en-US" sz="1300" dirty="0"/>
          </a:p>
        </p:txBody>
      </p:sp>
      <p:sp>
        <p:nvSpPr>
          <p:cNvPr id="7" name="Shape 5"/>
          <p:cNvSpPr/>
          <p:nvPr/>
        </p:nvSpPr>
        <p:spPr>
          <a:xfrm>
            <a:off x="640080" y="2505456"/>
            <a:ext cx="10881360" cy="676656"/>
          </a:xfrm>
          <a:prstGeom prst="roundRect">
            <a:avLst>
              <a:gd name="adj" fmla="val 8108"/>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8" name="Text 6"/>
          <p:cNvSpPr/>
          <p:nvPr/>
        </p:nvSpPr>
        <p:spPr>
          <a:xfrm>
            <a:off x="960120" y="2505456"/>
            <a:ext cx="4023360" cy="676656"/>
          </a:xfrm>
          <a:prstGeom prst="rect">
            <a:avLst/>
          </a:prstGeom>
          <a:noFill/>
          <a:ln/>
        </p:spPr>
        <p:txBody>
          <a:bodyPr wrap="square" lIns="0" tIns="0" rIns="0" bIns="0" rtlCol="0" anchor="ctr"/>
          <a:lstStyle/>
          <a:p>
            <a:pPr indent="0" marL="0">
              <a:buNone/>
            </a:pPr>
            <a:r>
              <a:rPr lang="en-US" sz="1500" b="1" dirty="0">
                <a:solidFill>
                  <a:srgbClr val="175E54"/>
                </a:solidFill>
                <a:latin typeface="Calibri" pitchFamily="34" charset="0"/>
                <a:ea typeface="Calibri" pitchFamily="34" charset="-122"/>
                <a:cs typeface="Calibri" pitchFamily="34" charset="-120"/>
              </a:rPr>
              <a:t>cifccs.org</a:t>
            </a:r>
            <a:endParaRPr lang="en-US" sz="1500" dirty="0"/>
          </a:p>
        </p:txBody>
      </p:sp>
      <p:sp>
        <p:nvSpPr>
          <p:cNvPr id="9" name="Text 7"/>
          <p:cNvSpPr/>
          <p:nvPr/>
        </p:nvSpPr>
        <p:spPr>
          <a:xfrm>
            <a:off x="5120640" y="2505456"/>
            <a:ext cx="6035040" cy="676656"/>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CCS sanctioned events list, weight management program, bylaws, and calendar.</a:t>
            </a:r>
            <a:endParaRPr lang="en-US" sz="1300" dirty="0"/>
          </a:p>
        </p:txBody>
      </p:sp>
      <p:sp>
        <p:nvSpPr>
          <p:cNvPr id="10" name="Shape 8"/>
          <p:cNvSpPr/>
          <p:nvPr/>
        </p:nvSpPr>
        <p:spPr>
          <a:xfrm>
            <a:off x="640080" y="3273552"/>
            <a:ext cx="10881360" cy="676656"/>
          </a:xfrm>
          <a:prstGeom prst="roundRect">
            <a:avLst>
              <a:gd name="adj" fmla="val 8108"/>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1" name="Text 9"/>
          <p:cNvSpPr/>
          <p:nvPr/>
        </p:nvSpPr>
        <p:spPr>
          <a:xfrm>
            <a:off x="960120" y="3273552"/>
            <a:ext cx="4023360" cy="676656"/>
          </a:xfrm>
          <a:prstGeom prst="rect">
            <a:avLst/>
          </a:prstGeom>
          <a:noFill/>
          <a:ln/>
        </p:spPr>
        <p:txBody>
          <a:bodyPr wrap="square" lIns="0" tIns="0" rIns="0" bIns="0" rtlCol="0" anchor="ctr"/>
          <a:lstStyle/>
          <a:p>
            <a:pPr indent="0" marL="0">
              <a:buNone/>
            </a:pPr>
            <a:r>
              <a:rPr lang="en-US" sz="1500" b="1" dirty="0">
                <a:solidFill>
                  <a:srgbClr val="8C1515"/>
                </a:solidFill>
                <a:latin typeface="Calibri" pitchFamily="34" charset="0"/>
                <a:ea typeface="Calibri" pitchFamily="34" charset="-122"/>
                <a:cs typeface="Calibri" pitchFamily="34" charset="-120"/>
              </a:rPr>
              <a:t>thecaliforniawrestler.com</a:t>
            </a:r>
            <a:endParaRPr lang="en-US" sz="1500" dirty="0"/>
          </a:p>
        </p:txBody>
      </p:sp>
      <p:sp>
        <p:nvSpPr>
          <p:cNvPr id="12" name="Text 10"/>
          <p:cNvSpPr/>
          <p:nvPr/>
        </p:nvSpPr>
        <p:spPr>
          <a:xfrm>
            <a:off x="5120640" y="3273552"/>
            <a:ext cx="6035040" cy="676656"/>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Message boards — open spots, opponents, and what coaches are saying.</a:t>
            </a:r>
            <a:endParaRPr lang="en-US" sz="1300" dirty="0"/>
          </a:p>
        </p:txBody>
      </p:sp>
      <p:sp>
        <p:nvSpPr>
          <p:cNvPr id="13" name="Shape 11"/>
          <p:cNvSpPr/>
          <p:nvPr/>
        </p:nvSpPr>
        <p:spPr>
          <a:xfrm>
            <a:off x="640080" y="4041648"/>
            <a:ext cx="10881360" cy="676656"/>
          </a:xfrm>
          <a:prstGeom prst="roundRect">
            <a:avLst>
              <a:gd name="adj" fmla="val 8108"/>
            </a:avLst>
          </a:prstGeom>
          <a:solidFill>
            <a:srgbClr val="EBE7DA"/>
          </a:solidFill>
          <a:ln w="12700">
            <a:solidFill>
              <a:srgbClr val="EBE7DA"/>
            </a:solidFill>
            <a:prstDash val="solid"/>
          </a:ln>
          <a:effectLst>
            <a:outerShdw sx="100000" sy="100000" kx="0" ky="0" algn="bl" rotWithShape="0" blurRad="127000" dist="25400" dir="5400000">
              <a:srgbClr val="000000">
                <a:alpha val="12000"/>
              </a:srgbClr>
            </a:outerShdw>
          </a:effectLst>
        </p:spPr>
      </p:sp>
      <p:sp>
        <p:nvSpPr>
          <p:cNvPr id="14" name="Text 12"/>
          <p:cNvSpPr/>
          <p:nvPr/>
        </p:nvSpPr>
        <p:spPr>
          <a:xfrm>
            <a:off x="960120" y="4041648"/>
            <a:ext cx="4023360" cy="676656"/>
          </a:xfrm>
          <a:prstGeom prst="rect">
            <a:avLst/>
          </a:prstGeom>
          <a:noFill/>
          <a:ln/>
        </p:spPr>
        <p:txBody>
          <a:bodyPr wrap="square" lIns="0" tIns="0" rIns="0" bIns="0" rtlCol="0" anchor="ctr"/>
          <a:lstStyle/>
          <a:p>
            <a:pPr indent="0" marL="0">
              <a:buNone/>
            </a:pPr>
            <a:r>
              <a:rPr lang="en-US" sz="1500" b="1" dirty="0">
                <a:solidFill>
                  <a:srgbClr val="175E54"/>
                </a:solidFill>
                <a:latin typeface="Calibri" pitchFamily="34" charset="0"/>
                <a:ea typeface="Calibri" pitchFamily="34" charset="-122"/>
                <a:cs typeface="Calibri" pitchFamily="34" charset="-120"/>
              </a:rPr>
              <a:t>ca-usaw.org</a:t>
            </a:r>
            <a:endParaRPr lang="en-US" sz="1500" dirty="0"/>
          </a:p>
        </p:txBody>
      </p:sp>
      <p:sp>
        <p:nvSpPr>
          <p:cNvPr id="15" name="Text 13"/>
          <p:cNvSpPr/>
          <p:nvPr/>
        </p:nvSpPr>
        <p:spPr>
          <a:xfrm>
            <a:off x="5120640" y="4041648"/>
            <a:ext cx="6035040" cy="676656"/>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California USA Wrestling: high school team membership, club charters, contacts.</a:t>
            </a:r>
            <a:endParaRPr lang="en-US" sz="1300" dirty="0"/>
          </a:p>
        </p:txBody>
      </p:sp>
      <p:sp>
        <p:nvSpPr>
          <p:cNvPr id="16" name="Shape 14"/>
          <p:cNvSpPr/>
          <p:nvPr/>
        </p:nvSpPr>
        <p:spPr>
          <a:xfrm>
            <a:off x="640080" y="4809744"/>
            <a:ext cx="10881360" cy="676656"/>
          </a:xfrm>
          <a:prstGeom prst="roundRect">
            <a:avLst>
              <a:gd name="adj" fmla="val 8108"/>
            </a:avLst>
          </a:prstGeom>
          <a:solidFill>
            <a:srgbClr val="F7F4ED"/>
          </a:solidFill>
          <a:ln w="12700">
            <a:solidFill>
              <a:srgbClr val="F7F4ED"/>
            </a:solidFill>
            <a:prstDash val="solid"/>
          </a:ln>
          <a:effectLst>
            <a:outerShdw sx="100000" sy="100000" kx="0" ky="0" algn="bl" rotWithShape="0" blurRad="127000" dist="25400" dir="5400000">
              <a:srgbClr val="000000">
                <a:alpha val="12000"/>
              </a:srgbClr>
            </a:outerShdw>
          </a:effectLst>
        </p:spPr>
      </p:sp>
      <p:sp>
        <p:nvSpPr>
          <p:cNvPr id="17" name="Text 15"/>
          <p:cNvSpPr/>
          <p:nvPr/>
        </p:nvSpPr>
        <p:spPr>
          <a:xfrm>
            <a:off x="960120" y="4809744"/>
            <a:ext cx="4023360" cy="676656"/>
          </a:xfrm>
          <a:prstGeom prst="rect">
            <a:avLst/>
          </a:prstGeom>
          <a:noFill/>
          <a:ln/>
        </p:spPr>
        <p:txBody>
          <a:bodyPr wrap="square" lIns="0" tIns="0" rIns="0" bIns="0" rtlCol="0" anchor="ctr"/>
          <a:lstStyle/>
          <a:p>
            <a:pPr indent="0" marL="0">
              <a:buNone/>
            </a:pPr>
            <a:r>
              <a:rPr lang="en-US" sz="1500" b="1" dirty="0">
                <a:solidFill>
                  <a:srgbClr val="8C1515"/>
                </a:solidFill>
                <a:latin typeface="Calibri" pitchFamily="34" charset="0"/>
                <a:ea typeface="Calibri" pitchFamily="34" charset="-122"/>
                <a:cs typeface="Calibri" pitchFamily="34" charset="-120"/>
              </a:rPr>
              <a:t>usawmembership.com</a:t>
            </a:r>
            <a:endParaRPr lang="en-US" sz="1500" dirty="0"/>
          </a:p>
        </p:txBody>
      </p:sp>
      <p:sp>
        <p:nvSpPr>
          <p:cNvPr id="18" name="Text 16"/>
          <p:cNvSpPr/>
          <p:nvPr/>
        </p:nvSpPr>
        <p:spPr>
          <a:xfrm>
            <a:off x="5120640" y="4809744"/>
            <a:ext cx="6035040" cy="676656"/>
          </a:xfrm>
          <a:prstGeom prst="rect">
            <a:avLst/>
          </a:prstGeom>
          <a:noFill/>
          <a:ln/>
        </p:spPr>
        <p:txBody>
          <a:bodyPr wrap="square" lIns="0" tIns="0" rIns="0" bIns="0" rtlCol="0" anchor="ctr"/>
          <a:lstStyle/>
          <a:p>
            <a:pPr indent="0" marL="0">
              <a:buNone/>
            </a:pPr>
            <a:r>
              <a:rPr lang="en-US" sz="1300" dirty="0">
                <a:solidFill>
                  <a:srgbClr val="2E2D29"/>
                </a:solidFill>
                <a:latin typeface="Calibri" pitchFamily="34" charset="0"/>
                <a:ea typeface="Calibri" pitchFamily="34" charset="-122"/>
                <a:cs typeface="Calibri" pitchFamily="34" charset="-120"/>
              </a:rPr>
              <a:t>Memberships, club charters, SafeSport and background screening.</a:t>
            </a:r>
            <a:endParaRPr lang="en-US" sz="1300" dirty="0"/>
          </a:p>
        </p:txBody>
      </p:sp>
      <p:sp>
        <p:nvSpPr>
          <p:cNvPr id="19" name="Text 17"/>
          <p:cNvSpPr/>
          <p:nvPr/>
        </p:nvSpPr>
        <p:spPr>
          <a:xfrm>
            <a:off x="640080" y="5806440"/>
            <a:ext cx="10881360" cy="411480"/>
          </a:xfrm>
          <a:prstGeom prst="rect">
            <a:avLst/>
          </a:prstGeom>
          <a:noFill/>
          <a:ln/>
        </p:spPr>
        <p:txBody>
          <a:bodyPr wrap="square" lIns="0" tIns="0" rIns="0" bIns="0" rtlCol="0" anchor="t"/>
          <a:lstStyle/>
          <a:p>
            <a:pPr indent="0" marL="0">
              <a:buNone/>
            </a:pPr>
            <a:r>
              <a:rPr lang="en-US" sz="1400" b="1" dirty="0">
                <a:solidFill>
                  <a:srgbClr val="2E2D29"/>
                </a:solidFill>
                <a:latin typeface="Calibri" pitchFamily="34" charset="0"/>
                <a:ea typeface="Calibri" pitchFamily="34" charset="-122"/>
                <a:cs typeface="Calibri" pitchFamily="34" charset="-120"/>
              </a:rPr>
              <a:t>Questions after today: Daniel McCune  ·  daniel_mccune@fuhsd.org</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2E2D29"/>
        </a:solidFill>
      </p:bgPr>
    </p:bg>
    <p:spTree>
      <p:nvGrpSpPr>
        <p:cNvPr id="1" name=""/>
        <p:cNvGrpSpPr/>
        <p:nvPr/>
      </p:nvGrpSpPr>
      <p:grpSpPr>
        <a:xfrm>
          <a:off x="0" y="0"/>
          <a:ext cx="0" cy="0"/>
          <a:chOff x="0" y="0"/>
          <a:chExt cx="0" cy="0"/>
        </a:xfrm>
      </p:grpSpPr>
      <p:sp>
        <p:nvSpPr>
          <p:cNvPr id="2" name="Shape 0"/>
          <p:cNvSpPr/>
          <p:nvPr/>
        </p:nvSpPr>
        <p:spPr>
          <a:xfrm>
            <a:off x="10332720" y="4754880"/>
            <a:ext cx="3840480" cy="3840480"/>
          </a:xfrm>
          <a:prstGeom prst="ellipse">
            <a:avLst/>
          </a:prstGeom>
          <a:solidFill>
            <a:srgbClr val="820000"/>
          </a:solidFill>
          <a:ln w="12700">
            <a:solidFill>
              <a:srgbClr val="820000"/>
            </a:solidFill>
            <a:prstDash val="solid"/>
          </a:ln>
        </p:spPr>
      </p:sp>
      <p:sp>
        <p:nvSpPr>
          <p:cNvPr id="3" name="Text 1"/>
          <p:cNvSpPr/>
          <p:nvPr/>
        </p:nvSpPr>
        <p:spPr>
          <a:xfrm>
            <a:off x="640080" y="685800"/>
            <a:ext cx="8686800" cy="64008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Where to go next</a:t>
            </a:r>
            <a:endParaRPr lang="en-US" sz="3600" dirty="0"/>
          </a:p>
        </p:txBody>
      </p:sp>
      <p:sp>
        <p:nvSpPr>
          <p:cNvPr id="4" name="Text 2"/>
          <p:cNvSpPr/>
          <p:nvPr/>
        </p:nvSpPr>
        <p:spPr>
          <a:xfrm>
            <a:off x="640080" y="1353312"/>
            <a:ext cx="9144000" cy="365760"/>
          </a:xfrm>
          <a:prstGeom prst="rect">
            <a:avLst/>
          </a:prstGeom>
          <a:noFill/>
          <a:ln/>
        </p:spPr>
        <p:txBody>
          <a:bodyPr wrap="square" lIns="0" tIns="0" rIns="0" bIns="0" rtlCol="0" anchor="ctr"/>
          <a:lstStyle/>
          <a:p>
            <a:pPr indent="0" marL="0">
              <a:buNone/>
            </a:pPr>
            <a:r>
              <a:rPr lang="en-US" sz="1600" dirty="0">
                <a:solidFill>
                  <a:srgbClr val="DAD7CB"/>
                </a:solidFill>
                <a:latin typeface="Calibri" pitchFamily="34" charset="0"/>
                <a:ea typeface="Calibri" pitchFamily="34" charset="-122"/>
                <a:cs typeface="Calibri" pitchFamily="34" charset="-120"/>
              </a:rPr>
              <a:t>Every thread in this session keeps going somewhere else today.</a:t>
            </a:r>
            <a:endParaRPr lang="en-US" sz="1600" dirty="0"/>
          </a:p>
        </p:txBody>
      </p:sp>
      <p:sp>
        <p:nvSpPr>
          <p:cNvPr id="5" name="Shape 3"/>
          <p:cNvSpPr/>
          <p:nvPr/>
        </p:nvSpPr>
        <p:spPr>
          <a:xfrm>
            <a:off x="640080" y="1920240"/>
            <a:ext cx="10881360" cy="1024128"/>
          </a:xfrm>
          <a:prstGeom prst="roundRect">
            <a:avLst>
              <a:gd name="adj" fmla="val 5357"/>
            </a:avLst>
          </a:prstGeom>
          <a:solidFill>
            <a:srgbClr val="8C1515"/>
          </a:solidFill>
          <a:ln w="12700">
            <a:solidFill>
              <a:srgbClr val="8C1515"/>
            </a:solidFill>
            <a:prstDash val="solid"/>
          </a:ln>
        </p:spPr>
      </p:sp>
      <p:sp>
        <p:nvSpPr>
          <p:cNvPr id="6" name="Text 4"/>
          <p:cNvSpPr/>
          <p:nvPr/>
        </p:nvSpPr>
        <p:spPr>
          <a:xfrm>
            <a:off x="1005840" y="2121408"/>
            <a:ext cx="914400" cy="274320"/>
          </a:xfrm>
          <a:prstGeom prst="rect">
            <a:avLst/>
          </a:prstGeom>
          <a:noFill/>
          <a:ln/>
        </p:spPr>
        <p:txBody>
          <a:bodyPr wrap="square" lIns="0" tIns="0" rIns="0" bIns="0" rtlCol="0" anchor="ctr"/>
          <a:lstStyle/>
          <a:p>
            <a:pPr indent="0" marL="0">
              <a:buNone/>
            </a:pPr>
            <a:r>
              <a:rPr lang="en-US" sz="1100" b="1" spc="200" kern="0" dirty="0">
                <a:solidFill>
                  <a:srgbClr val="FFD9D9"/>
                </a:solidFill>
                <a:latin typeface="Calibri" pitchFamily="34" charset="0"/>
                <a:ea typeface="Calibri" pitchFamily="34" charset="-122"/>
                <a:cs typeface="Calibri" pitchFamily="34" charset="-120"/>
              </a:rPr>
              <a:t>NEXT</a:t>
            </a:r>
            <a:endParaRPr lang="en-US" sz="1100" dirty="0"/>
          </a:p>
        </p:txBody>
      </p:sp>
      <p:sp>
        <p:nvSpPr>
          <p:cNvPr id="7" name="Text 5"/>
          <p:cNvSpPr/>
          <p:nvPr/>
        </p:nvSpPr>
        <p:spPr>
          <a:xfrm>
            <a:off x="1005840" y="2395728"/>
            <a:ext cx="4754880" cy="365760"/>
          </a:xfrm>
          <a:prstGeom prst="rect">
            <a:avLst/>
          </a:prstGeom>
          <a:noFill/>
          <a:ln/>
        </p:spPr>
        <p:txBody>
          <a:bodyPr wrap="square" lIns="0" tIns="0" rIns="0" bIns="0" rtlCol="0" anchor="ctr"/>
          <a:lstStyle/>
          <a:p>
            <a:pPr indent="0" marL="0">
              <a:buNone/>
            </a:pPr>
            <a:r>
              <a:rPr lang="en-US" sz="1650" b="1" dirty="0">
                <a:solidFill>
                  <a:srgbClr val="FFFFFF"/>
                </a:solidFill>
                <a:latin typeface="Calibri" pitchFamily="34" charset="0"/>
                <a:ea typeface="Calibri" pitchFamily="34" charset="-122"/>
                <a:cs typeface="Calibri" pitchFamily="34" charset="-120"/>
              </a:rPr>
              <a:t>The systems underneath the calendar</a:t>
            </a:r>
            <a:endParaRPr lang="en-US" sz="1650" dirty="0"/>
          </a:p>
        </p:txBody>
      </p:sp>
      <p:sp>
        <p:nvSpPr>
          <p:cNvPr id="8" name="Text 6"/>
          <p:cNvSpPr/>
          <p:nvPr/>
        </p:nvSpPr>
        <p:spPr>
          <a:xfrm>
            <a:off x="6126480" y="2157984"/>
            <a:ext cx="5029200" cy="3200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Wrestling Software: Being Innovative &amp; Working Smarter</a:t>
            </a:r>
            <a:endParaRPr lang="en-US" sz="1700" dirty="0"/>
          </a:p>
        </p:txBody>
      </p:sp>
      <p:sp>
        <p:nvSpPr>
          <p:cNvPr id="9" name="Text 7"/>
          <p:cNvSpPr/>
          <p:nvPr/>
        </p:nvSpPr>
        <p:spPr>
          <a:xfrm>
            <a:off x="6126480" y="2505456"/>
            <a:ext cx="5029200" cy="292608"/>
          </a:xfrm>
          <a:prstGeom prst="rect">
            <a:avLst/>
          </a:prstGeom>
          <a:noFill/>
          <a:ln/>
        </p:spPr>
        <p:txBody>
          <a:bodyPr wrap="square" lIns="0" tIns="0" rIns="0" bIns="0" rtlCol="0" anchor="ctr"/>
          <a:lstStyle/>
          <a:p>
            <a:pPr indent="0" marL="0">
              <a:buNone/>
            </a:pPr>
            <a:r>
              <a:rPr lang="en-US" sz="1400" dirty="0">
                <a:solidFill>
                  <a:srgbClr val="FFD9D9"/>
                </a:solidFill>
                <a:latin typeface="Calibri" pitchFamily="34" charset="0"/>
                <a:ea typeface="Calibri" pitchFamily="34" charset="-122"/>
                <a:cs typeface="Calibri" pitchFamily="34" charset="-120"/>
              </a:rPr>
              <a:t>Matt Sencenbaugh  ·  10:45, this room</a:t>
            </a:r>
            <a:endParaRPr lang="en-US" sz="1400" dirty="0"/>
          </a:p>
        </p:txBody>
      </p:sp>
      <p:sp>
        <p:nvSpPr>
          <p:cNvPr id="10" name="Text 8"/>
          <p:cNvSpPr/>
          <p:nvPr/>
        </p:nvSpPr>
        <p:spPr>
          <a:xfrm>
            <a:off x="1005840" y="3218688"/>
            <a:ext cx="4754880" cy="329184"/>
          </a:xfrm>
          <a:prstGeom prst="rect">
            <a:avLst/>
          </a:prstGeom>
          <a:noFill/>
          <a:ln/>
        </p:spPr>
        <p:txBody>
          <a:bodyPr wrap="square" lIns="0" tIns="0" rIns="0" bIns="0" rtlCol="0" anchor="ctr"/>
          <a:lstStyle/>
          <a:p>
            <a:pPr indent="0" marL="0">
              <a:buNone/>
            </a:pPr>
            <a:r>
              <a:rPr lang="en-US" sz="1450" dirty="0">
                <a:solidFill>
                  <a:srgbClr val="DAD7CB"/>
                </a:solidFill>
                <a:latin typeface="Calibri" pitchFamily="34" charset="0"/>
                <a:ea typeface="Calibri" pitchFamily="34" charset="-122"/>
                <a:cs typeface="Calibri" pitchFamily="34" charset="-120"/>
              </a:rPr>
              <a:t>Training against the calendar</a:t>
            </a:r>
            <a:endParaRPr lang="en-US" sz="1450" dirty="0"/>
          </a:p>
        </p:txBody>
      </p:sp>
      <p:sp>
        <p:nvSpPr>
          <p:cNvPr id="11" name="Text 9"/>
          <p:cNvSpPr/>
          <p:nvPr/>
        </p:nvSpPr>
        <p:spPr>
          <a:xfrm>
            <a:off x="6126480" y="3182112"/>
            <a:ext cx="5029200" cy="329184"/>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Periodization &amp; Peaking</a:t>
            </a:r>
            <a:endParaRPr lang="en-US" sz="1450" dirty="0"/>
          </a:p>
        </p:txBody>
      </p:sp>
      <p:sp>
        <p:nvSpPr>
          <p:cNvPr id="12" name="Text 10"/>
          <p:cNvSpPr/>
          <p:nvPr/>
        </p:nvSpPr>
        <p:spPr>
          <a:xfrm>
            <a:off x="6126480" y="3474720"/>
            <a:ext cx="5029200" cy="274320"/>
          </a:xfrm>
          <a:prstGeom prst="rect">
            <a:avLst/>
          </a:prstGeom>
          <a:noFill/>
          <a:ln/>
        </p:spPr>
        <p:txBody>
          <a:bodyPr wrap="square" lIns="0" tIns="0" rIns="0" bIns="0" rtlCol="0" anchor="ctr"/>
          <a:lstStyle/>
          <a:p>
            <a:pPr indent="0" marL="0">
              <a:buNone/>
            </a:pPr>
            <a:r>
              <a:rPr lang="en-US" sz="1250" dirty="0">
                <a:solidFill>
                  <a:srgbClr val="B6B1A9"/>
                </a:solidFill>
                <a:latin typeface="Calibri" pitchFamily="34" charset="0"/>
                <a:ea typeface="Calibri" pitchFamily="34" charset="-122"/>
                <a:cs typeface="Calibri" pitchFamily="34" charset="-120"/>
              </a:rPr>
              <a:t>Chris Ayres  ·  1:15, this room</a:t>
            </a:r>
            <a:endParaRPr lang="en-US" sz="1250" dirty="0"/>
          </a:p>
        </p:txBody>
      </p:sp>
      <p:sp>
        <p:nvSpPr>
          <p:cNvPr id="13" name="Text 11"/>
          <p:cNvSpPr/>
          <p:nvPr/>
        </p:nvSpPr>
        <p:spPr>
          <a:xfrm>
            <a:off x="1005840" y="3968496"/>
            <a:ext cx="4754880" cy="329184"/>
          </a:xfrm>
          <a:prstGeom prst="rect">
            <a:avLst/>
          </a:prstGeom>
          <a:noFill/>
          <a:ln/>
        </p:spPr>
        <p:txBody>
          <a:bodyPr wrap="square" lIns="0" tIns="0" rIns="0" bIns="0" rtlCol="0" anchor="ctr"/>
          <a:lstStyle/>
          <a:p>
            <a:pPr indent="0" marL="0">
              <a:buNone/>
            </a:pPr>
            <a:r>
              <a:rPr lang="en-US" sz="1450" dirty="0">
                <a:solidFill>
                  <a:srgbClr val="DAD7CB"/>
                </a:solidFill>
                <a:latin typeface="Calibri" pitchFamily="34" charset="0"/>
                <a:ea typeface="Calibri" pitchFamily="34" charset="-122"/>
                <a:cs typeface="Calibri" pitchFamily="34" charset="-120"/>
              </a:rPr>
              <a:t>Growing the girls’ side</a:t>
            </a:r>
            <a:endParaRPr lang="en-US" sz="1450" dirty="0"/>
          </a:p>
        </p:txBody>
      </p:sp>
      <p:sp>
        <p:nvSpPr>
          <p:cNvPr id="14" name="Text 12"/>
          <p:cNvSpPr/>
          <p:nvPr/>
        </p:nvSpPr>
        <p:spPr>
          <a:xfrm>
            <a:off x="6126480" y="3931920"/>
            <a:ext cx="5029200" cy="329184"/>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What’s Working to Grow Girls / Women’s Wrestling</a:t>
            </a:r>
            <a:endParaRPr lang="en-US" sz="1450" dirty="0"/>
          </a:p>
        </p:txBody>
      </p:sp>
      <p:sp>
        <p:nvSpPr>
          <p:cNvPr id="15" name="Text 13"/>
          <p:cNvSpPr/>
          <p:nvPr/>
        </p:nvSpPr>
        <p:spPr>
          <a:xfrm>
            <a:off x="6126480" y="4224528"/>
            <a:ext cx="5029200" cy="274320"/>
          </a:xfrm>
          <a:prstGeom prst="rect">
            <a:avLst/>
          </a:prstGeom>
          <a:noFill/>
          <a:ln/>
        </p:spPr>
        <p:txBody>
          <a:bodyPr wrap="square" lIns="0" tIns="0" rIns="0" bIns="0" rtlCol="0" anchor="ctr"/>
          <a:lstStyle/>
          <a:p>
            <a:pPr indent="0" marL="0">
              <a:buNone/>
            </a:pPr>
            <a:r>
              <a:rPr lang="en-US" sz="1250" dirty="0">
                <a:solidFill>
                  <a:srgbClr val="B6B1A9"/>
                </a:solidFill>
                <a:latin typeface="Calibri" pitchFamily="34" charset="0"/>
                <a:ea typeface="Calibri" pitchFamily="34" charset="-122"/>
                <a:cs typeface="Calibri" pitchFamily="34" charset="-120"/>
              </a:rPr>
              <a:t>Ellen Tillman  ·  1:15, patio</a:t>
            </a:r>
            <a:endParaRPr lang="en-US" sz="1250" dirty="0"/>
          </a:p>
        </p:txBody>
      </p:sp>
      <p:sp>
        <p:nvSpPr>
          <p:cNvPr id="16" name="Text 14"/>
          <p:cNvSpPr/>
          <p:nvPr/>
        </p:nvSpPr>
        <p:spPr>
          <a:xfrm>
            <a:off x="1005840" y="4718304"/>
            <a:ext cx="4754880" cy="329184"/>
          </a:xfrm>
          <a:prstGeom prst="rect">
            <a:avLst/>
          </a:prstGeom>
          <a:noFill/>
          <a:ln/>
        </p:spPr>
        <p:txBody>
          <a:bodyPr wrap="square" lIns="0" tIns="0" rIns="0" bIns="0" rtlCol="0" anchor="ctr"/>
          <a:lstStyle/>
          <a:p>
            <a:pPr indent="0" marL="0">
              <a:buNone/>
            </a:pPr>
            <a:r>
              <a:rPr lang="en-US" sz="1450" dirty="0">
                <a:solidFill>
                  <a:srgbClr val="DAD7CB"/>
                </a:solidFill>
                <a:latin typeface="Calibri" pitchFamily="34" charset="0"/>
                <a:ea typeface="Calibri" pitchFamily="34" charset="-122"/>
                <a:cs typeface="Calibri" pitchFamily="34" charset="-120"/>
              </a:rPr>
              <a:t>Volunteers and community for the event you host</a:t>
            </a:r>
            <a:endParaRPr lang="en-US" sz="1450" dirty="0"/>
          </a:p>
        </p:txBody>
      </p:sp>
      <p:sp>
        <p:nvSpPr>
          <p:cNvPr id="17" name="Text 15"/>
          <p:cNvSpPr/>
          <p:nvPr/>
        </p:nvSpPr>
        <p:spPr>
          <a:xfrm>
            <a:off x="6126480" y="4681728"/>
            <a:ext cx="5029200" cy="329184"/>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Engaging the Community Around a Program</a:t>
            </a:r>
            <a:endParaRPr lang="en-US" sz="1450" dirty="0"/>
          </a:p>
        </p:txBody>
      </p:sp>
      <p:sp>
        <p:nvSpPr>
          <p:cNvPr id="18" name="Text 16"/>
          <p:cNvSpPr/>
          <p:nvPr/>
        </p:nvSpPr>
        <p:spPr>
          <a:xfrm>
            <a:off x="6126480" y="4974336"/>
            <a:ext cx="5029200" cy="274320"/>
          </a:xfrm>
          <a:prstGeom prst="rect">
            <a:avLst/>
          </a:prstGeom>
          <a:noFill/>
          <a:ln/>
        </p:spPr>
        <p:txBody>
          <a:bodyPr wrap="square" lIns="0" tIns="0" rIns="0" bIns="0" rtlCol="0" anchor="ctr"/>
          <a:lstStyle/>
          <a:p>
            <a:pPr indent="0" marL="0">
              <a:buNone/>
            </a:pPr>
            <a:r>
              <a:rPr lang="en-US" sz="1250" dirty="0">
                <a:solidFill>
                  <a:srgbClr val="B6B1A9"/>
                </a:solidFill>
                <a:latin typeface="Calibri" pitchFamily="34" charset="0"/>
                <a:ea typeface="Calibri" pitchFamily="34" charset="-122"/>
                <a:cs typeface="Calibri" pitchFamily="34" charset="-120"/>
              </a:rPr>
              <a:t>Wendy Lien  ·  3:00, patio</a:t>
            </a:r>
            <a:endParaRPr lang="en-US" sz="1250" dirty="0"/>
          </a:p>
        </p:txBody>
      </p:sp>
      <p:sp>
        <p:nvSpPr>
          <p:cNvPr id="19" name="Text 17"/>
          <p:cNvSpPr/>
          <p:nvPr/>
        </p:nvSpPr>
        <p:spPr>
          <a:xfrm>
            <a:off x="1005840" y="5468112"/>
            <a:ext cx="4754880" cy="329184"/>
          </a:xfrm>
          <a:prstGeom prst="rect">
            <a:avLst/>
          </a:prstGeom>
          <a:noFill/>
          <a:ln/>
        </p:spPr>
        <p:txBody>
          <a:bodyPr wrap="square" lIns="0" tIns="0" rIns="0" bIns="0" rtlCol="0" anchor="ctr"/>
          <a:lstStyle/>
          <a:p>
            <a:pPr indent="0" marL="0">
              <a:buNone/>
            </a:pPr>
            <a:r>
              <a:rPr lang="en-US" sz="1450" dirty="0">
                <a:solidFill>
                  <a:srgbClr val="DAD7CB"/>
                </a:solidFill>
                <a:latin typeface="Calibri" pitchFamily="34" charset="0"/>
                <a:ea typeface="Calibri" pitchFamily="34" charset="-122"/>
                <a:cs typeface="Calibri" pitchFamily="34" charset="-120"/>
              </a:rPr>
              <a:t>Weight, fueling, safe cutting</a:t>
            </a:r>
            <a:endParaRPr lang="en-US" sz="1450" dirty="0"/>
          </a:p>
        </p:txBody>
      </p:sp>
      <p:sp>
        <p:nvSpPr>
          <p:cNvPr id="20" name="Text 18"/>
          <p:cNvSpPr/>
          <p:nvPr/>
        </p:nvSpPr>
        <p:spPr>
          <a:xfrm>
            <a:off x="6126480" y="5431536"/>
            <a:ext cx="5029200" cy="329184"/>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Fueling Excellence: Nutrition, Strength &amp; Conditioning</a:t>
            </a:r>
            <a:endParaRPr lang="en-US" sz="1450" dirty="0"/>
          </a:p>
        </p:txBody>
      </p:sp>
      <p:sp>
        <p:nvSpPr>
          <p:cNvPr id="21" name="Text 19"/>
          <p:cNvSpPr/>
          <p:nvPr/>
        </p:nvSpPr>
        <p:spPr>
          <a:xfrm>
            <a:off x="6126480" y="5724144"/>
            <a:ext cx="5029200" cy="274320"/>
          </a:xfrm>
          <a:prstGeom prst="rect">
            <a:avLst/>
          </a:prstGeom>
          <a:noFill/>
          <a:ln/>
        </p:spPr>
        <p:txBody>
          <a:bodyPr wrap="square" lIns="0" tIns="0" rIns="0" bIns="0" rtlCol="0" anchor="ctr"/>
          <a:lstStyle/>
          <a:p>
            <a:pPr indent="0" marL="0">
              <a:buNone/>
            </a:pPr>
            <a:r>
              <a:rPr lang="en-US" sz="1250" dirty="0">
                <a:solidFill>
                  <a:srgbClr val="B6B1A9"/>
                </a:solidFill>
                <a:latin typeface="Calibri" pitchFamily="34" charset="0"/>
                <a:ea typeface="Calibri" pitchFamily="34" charset="-122"/>
                <a:cs typeface="Calibri" pitchFamily="34" charset="-120"/>
              </a:rPr>
              <a:t>Patrick Brucki  ·  3:00, this room</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Executive Coach</dc:title>
  <dc:subject>PptxGenJS Presentation</dc:subject>
  <dc:creator>Daniel McCune</dc:creator>
  <cp:lastModifiedBy>Daniel McCune</cp:lastModifiedBy>
  <cp:revision>1</cp:revision>
  <dcterms:created xsi:type="dcterms:W3CDTF">2026-09-10T20:03:06Z</dcterms:created>
  <dcterms:modified xsi:type="dcterms:W3CDTF">2026-09-10T20:03:06Z</dcterms:modified>
</cp:coreProperties>
</file>