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334" r:id="rId3"/>
    <p:sldId id="257" r:id="rId4"/>
    <p:sldId id="258" r:id="rId5"/>
    <p:sldId id="348" r:id="rId6"/>
    <p:sldId id="349" r:id="rId7"/>
    <p:sldId id="319" r:id="rId8"/>
    <p:sldId id="322" r:id="rId9"/>
    <p:sldId id="318" r:id="rId10"/>
    <p:sldId id="307" r:id="rId11"/>
    <p:sldId id="314" r:id="rId12"/>
    <p:sldId id="321" r:id="rId13"/>
    <p:sldId id="261" r:id="rId14"/>
    <p:sldId id="275" r:id="rId15"/>
    <p:sldId id="263" r:id="rId16"/>
    <p:sldId id="326" r:id="rId17"/>
    <p:sldId id="269" r:id="rId18"/>
    <p:sldId id="270" r:id="rId19"/>
    <p:sldId id="259" r:id="rId20"/>
    <p:sldId id="327" r:id="rId21"/>
    <p:sldId id="328" r:id="rId22"/>
    <p:sldId id="262" r:id="rId23"/>
    <p:sldId id="265" r:id="rId24"/>
    <p:sldId id="324" r:id="rId25"/>
    <p:sldId id="323" r:id="rId26"/>
    <p:sldId id="336" r:id="rId27"/>
    <p:sldId id="343" r:id="rId28"/>
    <p:sldId id="344" r:id="rId29"/>
    <p:sldId id="345" r:id="rId30"/>
    <p:sldId id="346" r:id="rId31"/>
    <p:sldId id="351" r:id="rId32"/>
    <p:sldId id="341" r:id="rId33"/>
    <p:sldId id="317" r:id="rId34"/>
    <p:sldId id="33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366"/>
    <p:restoredTop sz="95781"/>
  </p:normalViewPr>
  <p:slideViewPr>
    <p:cSldViewPr snapToGrid="0">
      <p:cViewPr varScale="1">
        <p:scale>
          <a:sx n="108" d="100"/>
          <a:sy n="108" d="100"/>
        </p:scale>
        <p:origin x="208"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466C1-756A-3540-9931-66E4ADAE8F1B}" type="datetimeFigureOut">
              <a:rPr lang="en-US" smtClean="0"/>
              <a:t>8/25/26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EDF5C-A3F5-6E44-B8EF-E9CCE5713063}" type="slidenum">
              <a:rPr lang="en-US" smtClean="0"/>
              <a:t>‹#›</a:t>
            </a:fld>
            <a:endParaRPr lang="en-US"/>
          </a:p>
        </p:txBody>
      </p:sp>
    </p:spTree>
    <p:extLst>
      <p:ext uri="{BB962C8B-B14F-4D97-AF65-F5344CB8AC3E}">
        <p14:creationId xmlns:p14="http://schemas.microsoft.com/office/powerpoint/2010/main" val="1877494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6FCBEC-70FE-FD42-A2B8-37DBF38A8EF7}" type="slidenum">
              <a:rPr lang="en-US" smtClean="0"/>
              <a:t>1</a:t>
            </a:fld>
            <a:endParaRPr lang="en-US"/>
          </a:p>
        </p:txBody>
      </p:sp>
    </p:spTree>
    <p:extLst>
      <p:ext uri="{BB962C8B-B14F-4D97-AF65-F5344CB8AC3E}">
        <p14:creationId xmlns:p14="http://schemas.microsoft.com/office/powerpoint/2010/main" val="266133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6FCBEC-70FE-FD42-A2B8-37DBF38A8EF7}" type="slidenum">
              <a:rPr lang="en-US" smtClean="0"/>
              <a:t>33</a:t>
            </a:fld>
            <a:endParaRPr lang="en-US"/>
          </a:p>
        </p:txBody>
      </p:sp>
    </p:spTree>
    <p:extLst>
      <p:ext uri="{BB962C8B-B14F-4D97-AF65-F5344CB8AC3E}">
        <p14:creationId xmlns:p14="http://schemas.microsoft.com/office/powerpoint/2010/main" val="2326648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AC97-92B0-1343-602A-DD0208D8AC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BA0D4D-20F5-2944-6B4E-E7D0321DF5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A47465-CAF7-DF8A-A17B-686203B9B3CD}"/>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5" name="Footer Placeholder 4">
            <a:extLst>
              <a:ext uri="{FF2B5EF4-FFF2-40B4-BE49-F238E27FC236}">
                <a16:creationId xmlns:a16="http://schemas.microsoft.com/office/drawing/2014/main" id="{B0706C59-2C03-1650-5C7B-DBFD2FA2B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CA4EAA-F9E5-29F0-1B28-912C10491FF9}"/>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2022968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BE61-0810-85A0-2882-34830505D1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65E2DD-7149-B074-BAB2-59971D35B4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78BCEC-EA33-BBCC-7D1B-7D572D5CC4E8}"/>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5" name="Footer Placeholder 4">
            <a:extLst>
              <a:ext uri="{FF2B5EF4-FFF2-40B4-BE49-F238E27FC236}">
                <a16:creationId xmlns:a16="http://schemas.microsoft.com/office/drawing/2014/main" id="{98086970-0DED-D62A-77B0-383B7A663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AB0712-C88C-9B5E-1F21-40A2C099F606}"/>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4127770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002F-6FDA-DFDA-9492-4E0B14BB83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945388-7FAD-4D0D-336B-EFDEC9CBC5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3A0E42-F654-AA9F-50BD-3C3DFB5246D7}"/>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5" name="Footer Placeholder 4">
            <a:extLst>
              <a:ext uri="{FF2B5EF4-FFF2-40B4-BE49-F238E27FC236}">
                <a16:creationId xmlns:a16="http://schemas.microsoft.com/office/drawing/2014/main" id="{AAFE63D6-97B0-B5C3-CCFC-3EBF0911A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05A5DD-FCE5-5AD8-8DBB-D3C2C58DA7E3}"/>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414912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62A1-C3CB-8DCD-DC72-041BED8876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0A26D9-7760-885A-0DBA-7D5D09C512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97CF76-A544-04D5-8B32-9111931D62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7CA734-0104-B776-A625-49BD53F98647}"/>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6" name="Footer Placeholder 5">
            <a:extLst>
              <a:ext uri="{FF2B5EF4-FFF2-40B4-BE49-F238E27FC236}">
                <a16:creationId xmlns:a16="http://schemas.microsoft.com/office/drawing/2014/main" id="{9478CE52-5D7D-7C74-915A-697EDA10BB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6831CA-8E71-0815-06D0-2259B465B09D}"/>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1377167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DB2F9-B50A-051B-9D59-12EABB5A65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740210-E222-4B54-7322-54084AAD8F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EE7624-834A-3A96-9732-8757D6ED1D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AD7FFD-38CE-EC6B-DA25-03EF12FDE2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A7D199-28D7-C2D0-42D1-F858161802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271C6C-FEE0-39CC-5D2D-178C08C55330}"/>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8" name="Footer Placeholder 7">
            <a:extLst>
              <a:ext uri="{FF2B5EF4-FFF2-40B4-BE49-F238E27FC236}">
                <a16:creationId xmlns:a16="http://schemas.microsoft.com/office/drawing/2014/main" id="{2C038A7E-EEAC-C79C-4166-ADB396A3EC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487C55-5F1D-6FF1-0525-C642DD94FB34}"/>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831783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B4463-0BF7-D9B2-69F5-7F5A4C1595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CEE2CA-ECDF-3B6E-B666-358D51D6FC1E}"/>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4" name="Footer Placeholder 3">
            <a:extLst>
              <a:ext uri="{FF2B5EF4-FFF2-40B4-BE49-F238E27FC236}">
                <a16:creationId xmlns:a16="http://schemas.microsoft.com/office/drawing/2014/main" id="{7C493995-09E5-8512-1413-811BD1B55B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08A325-24E4-3306-EAE6-22F82878ADCB}"/>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2497775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D7DAEC-153A-17FF-29E9-8E1DE86FF75F}"/>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3" name="Footer Placeholder 2">
            <a:extLst>
              <a:ext uri="{FF2B5EF4-FFF2-40B4-BE49-F238E27FC236}">
                <a16:creationId xmlns:a16="http://schemas.microsoft.com/office/drawing/2014/main" id="{E5D035C5-80B3-B380-DC8F-C34D33D08A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2A018F-B136-CF6E-B51E-16C0150A655A}"/>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2297668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A1DA9-EF71-5B2D-CC42-DD661A0F2D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0F0C6E-F2AC-93C6-9B07-D749701484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A7C143-C2FA-F661-75BF-FD931312C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B1766E-82B8-09CA-851B-EC2CFB4DE749}"/>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6" name="Footer Placeholder 5">
            <a:extLst>
              <a:ext uri="{FF2B5EF4-FFF2-40B4-BE49-F238E27FC236}">
                <a16:creationId xmlns:a16="http://schemas.microsoft.com/office/drawing/2014/main" id="{AEAB1E02-2EC6-FCC6-29D3-9DA64D0158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D53A0-F017-7C57-FF7C-0A11EFF9D359}"/>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3304058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60F2-8ACE-BFA5-E19E-87B965532C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52CE23-6165-0A2C-EE3F-70533EFE20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4C695A-3670-D435-0163-EC93E98A6B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96FF04-3159-DA7B-8126-FD351722C408}"/>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6" name="Footer Placeholder 5">
            <a:extLst>
              <a:ext uri="{FF2B5EF4-FFF2-40B4-BE49-F238E27FC236}">
                <a16:creationId xmlns:a16="http://schemas.microsoft.com/office/drawing/2014/main" id="{E0E7BE22-A4FC-BD68-F68E-AB63721A1E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2783D9-3CAD-AE6B-37E4-10D22946547F}"/>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3970633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1747-56C5-34DF-128D-E4301DB19B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698AC7-BB44-B721-AFB6-245761287A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95805-F778-4A16-1CF6-546F0AF44893}"/>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5" name="Footer Placeholder 4">
            <a:extLst>
              <a:ext uri="{FF2B5EF4-FFF2-40B4-BE49-F238E27FC236}">
                <a16:creationId xmlns:a16="http://schemas.microsoft.com/office/drawing/2014/main" id="{854DD243-DF4D-E8E0-572F-420842E7F7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10346D-AB9E-7D4F-D364-306551EAAFCF}"/>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3033888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6CA4E6-4BD1-AF67-05E5-F9FD253487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747B44-281D-1FDE-07B6-CD61878B5E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38C6A1-4877-1CDF-1B92-3A53E7E7B9D4}"/>
              </a:ext>
            </a:extLst>
          </p:cNvPr>
          <p:cNvSpPr>
            <a:spLocks noGrp="1"/>
          </p:cNvSpPr>
          <p:nvPr>
            <p:ph type="dt" sz="half" idx="10"/>
          </p:nvPr>
        </p:nvSpPr>
        <p:spPr/>
        <p:txBody>
          <a:bodyPr/>
          <a:lstStyle/>
          <a:p>
            <a:fld id="{9EE2A42D-BD72-4044-849C-7A7FE708159B}" type="datetimeFigureOut">
              <a:rPr lang="en-US" smtClean="0"/>
              <a:t>8/25/26</a:t>
            </a:fld>
            <a:endParaRPr lang="en-US"/>
          </a:p>
        </p:txBody>
      </p:sp>
      <p:sp>
        <p:nvSpPr>
          <p:cNvPr id="5" name="Footer Placeholder 4">
            <a:extLst>
              <a:ext uri="{FF2B5EF4-FFF2-40B4-BE49-F238E27FC236}">
                <a16:creationId xmlns:a16="http://schemas.microsoft.com/office/drawing/2014/main" id="{859ADABC-22CB-6DE0-D347-1C0A83A0F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3F8627-6CB5-16F9-2D85-35ADB520CF28}"/>
              </a:ext>
            </a:extLst>
          </p:cNvPr>
          <p:cNvSpPr>
            <a:spLocks noGrp="1"/>
          </p:cNvSpPr>
          <p:nvPr>
            <p:ph type="sldNum" sz="quarter" idx="12"/>
          </p:nvPr>
        </p:nvSpPr>
        <p:spPr/>
        <p:txBody>
          <a:bodyPr/>
          <a:lstStyle/>
          <a:p>
            <a:fld id="{F6FFF8A7-018C-494C-8D71-416FAC3943C0}" type="slidenum">
              <a:rPr lang="en-US" smtClean="0"/>
              <a:t>‹#›</a:t>
            </a:fld>
            <a:endParaRPr lang="en-US"/>
          </a:p>
        </p:txBody>
      </p:sp>
    </p:spTree>
    <p:extLst>
      <p:ext uri="{BB962C8B-B14F-4D97-AF65-F5344CB8AC3E}">
        <p14:creationId xmlns:p14="http://schemas.microsoft.com/office/powerpoint/2010/main" val="3522343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B5D512-D7D9-B4BE-F119-2908E0702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B5112-35F8-756C-78BD-CFAA1BA7D7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1A3BB9-AD96-85FF-E1B2-BD831F9C73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2A42D-BD72-4044-849C-7A7FE708159B}" type="datetimeFigureOut">
              <a:rPr lang="en-US" smtClean="0"/>
              <a:t>8/25/26</a:t>
            </a:fld>
            <a:endParaRPr lang="en-US"/>
          </a:p>
        </p:txBody>
      </p:sp>
      <p:sp>
        <p:nvSpPr>
          <p:cNvPr id="5" name="Footer Placeholder 4">
            <a:extLst>
              <a:ext uri="{FF2B5EF4-FFF2-40B4-BE49-F238E27FC236}">
                <a16:creationId xmlns:a16="http://schemas.microsoft.com/office/drawing/2014/main" id="{9E353D41-4E7A-6FF7-41D3-D6155D4B4D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1F533-2975-7714-8E21-70A7B43094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FF8A7-018C-494C-8D71-416FAC3943C0}" type="slidenum">
              <a:rPr lang="en-US" smtClean="0"/>
              <a:t>‹#›</a:t>
            </a:fld>
            <a:endParaRPr lang="en-US"/>
          </a:p>
        </p:txBody>
      </p:sp>
    </p:spTree>
    <p:extLst>
      <p:ext uri="{BB962C8B-B14F-4D97-AF65-F5344CB8AC3E}">
        <p14:creationId xmlns:p14="http://schemas.microsoft.com/office/powerpoint/2010/main" val="3505856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4B2AE301-8298-47C2-81FA-781BA50D99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50" name="Group 49">
              <a:extLst>
                <a:ext uri="{FF2B5EF4-FFF2-40B4-BE49-F238E27FC236}">
                  <a16:creationId xmlns:a16="http://schemas.microsoft.com/office/drawing/2014/main" id="{68DBE596-692C-4777-8933-9D5BB8533B3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54" name="Freeform: Shape 53">
                <a:extLst>
                  <a:ext uri="{FF2B5EF4-FFF2-40B4-BE49-F238E27FC236}">
                    <a16:creationId xmlns:a16="http://schemas.microsoft.com/office/drawing/2014/main" id="{9C38783D-8606-4709-8C6F-69DE0EF81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665A2D8C-561A-4347-88E9-4D84CF7CA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1" name="Group 50">
              <a:extLst>
                <a:ext uri="{FF2B5EF4-FFF2-40B4-BE49-F238E27FC236}">
                  <a16:creationId xmlns:a16="http://schemas.microsoft.com/office/drawing/2014/main" id="{77CB8EFE-31DC-44A2-A07E-FD84E8DA3E2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52" name="Freeform: Shape 51">
                <a:extLst>
                  <a:ext uri="{FF2B5EF4-FFF2-40B4-BE49-F238E27FC236}">
                    <a16:creationId xmlns:a16="http://schemas.microsoft.com/office/drawing/2014/main" id="{B6473FEC-46FF-4C7E-85BA-344E0365C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8C875950-A52D-453F-A602-3E58AD414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3">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FC251287-6AB8-6A49-BC1A-13FA66AFC74E}"/>
              </a:ext>
            </a:extLst>
          </p:cNvPr>
          <p:cNvSpPr>
            <a:spLocks noGrp="1"/>
          </p:cNvSpPr>
          <p:nvPr>
            <p:ph type="ctrTitle"/>
          </p:nvPr>
        </p:nvSpPr>
        <p:spPr>
          <a:xfrm>
            <a:off x="6099175" y="1354819"/>
            <a:ext cx="5240881" cy="2411014"/>
          </a:xfrm>
        </p:spPr>
        <p:txBody>
          <a:bodyPr>
            <a:normAutofit/>
          </a:bodyPr>
          <a:lstStyle/>
          <a:p>
            <a:pPr algn="l"/>
            <a:r>
              <a:rPr lang="en-US" sz="7200">
                <a:solidFill>
                  <a:schemeClr val="bg1"/>
                </a:solidFill>
              </a:rPr>
              <a:t>Performance Character</a:t>
            </a:r>
          </a:p>
        </p:txBody>
      </p:sp>
      <p:sp>
        <p:nvSpPr>
          <p:cNvPr id="3" name="Subtitle 2">
            <a:extLst>
              <a:ext uri="{FF2B5EF4-FFF2-40B4-BE49-F238E27FC236}">
                <a16:creationId xmlns:a16="http://schemas.microsoft.com/office/drawing/2014/main" id="{99866793-7979-EB42-A3A7-1C57F8C3DA12}"/>
              </a:ext>
            </a:extLst>
          </p:cNvPr>
          <p:cNvSpPr>
            <a:spLocks noGrp="1"/>
          </p:cNvSpPr>
          <p:nvPr>
            <p:ph type="subTitle" idx="1"/>
          </p:nvPr>
        </p:nvSpPr>
        <p:spPr>
          <a:xfrm>
            <a:off x="6096000" y="4146832"/>
            <a:ext cx="3497263" cy="1012778"/>
          </a:xfrm>
        </p:spPr>
        <p:txBody>
          <a:bodyPr>
            <a:normAutofit/>
          </a:bodyPr>
          <a:lstStyle/>
          <a:p>
            <a:pPr algn="l"/>
            <a:r>
              <a:rPr lang="en-US">
                <a:solidFill>
                  <a:schemeClr val="bg1"/>
                </a:solidFill>
              </a:rPr>
              <a:t>09/2026</a:t>
            </a:r>
          </a:p>
        </p:txBody>
      </p:sp>
      <p:pic>
        <p:nvPicPr>
          <p:cNvPr id="5" name="Picture 4">
            <a:extLst>
              <a:ext uri="{FF2B5EF4-FFF2-40B4-BE49-F238E27FC236}">
                <a16:creationId xmlns:a16="http://schemas.microsoft.com/office/drawing/2014/main" id="{0302BF71-DA43-64C1-330E-C32D14899AFF}"/>
              </a:ext>
            </a:extLst>
          </p:cNvPr>
          <p:cNvPicPr>
            <a:picLocks noChangeAspect="1"/>
          </p:cNvPicPr>
          <p:nvPr/>
        </p:nvPicPr>
        <p:blipFill>
          <a:blip r:embed="rId4"/>
          <a:stretch>
            <a:fillRect/>
          </a:stretch>
        </p:blipFill>
        <p:spPr>
          <a:xfrm>
            <a:off x="835024" y="1429488"/>
            <a:ext cx="3687504" cy="3287655"/>
          </a:xfrm>
          <a:prstGeom prst="rect">
            <a:avLst/>
          </a:prstGeom>
        </p:spPr>
      </p:pic>
    </p:spTree>
    <p:extLst>
      <p:ext uri="{BB962C8B-B14F-4D97-AF65-F5344CB8AC3E}">
        <p14:creationId xmlns:p14="http://schemas.microsoft.com/office/powerpoint/2010/main" val="252544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1056F38F-7C4E-461D-8709-7D0024AE1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C7278469-3C3C-49CE-AEEE-E176A4900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1E41BC-DF5D-36AA-7DFE-8E0C611BB284}"/>
              </a:ext>
            </a:extLst>
          </p:cNvPr>
          <p:cNvSpPr>
            <a:spLocks noGrp="1"/>
          </p:cNvSpPr>
          <p:nvPr>
            <p:ph type="title"/>
          </p:nvPr>
        </p:nvSpPr>
        <p:spPr>
          <a:xfrm>
            <a:off x="1102368" y="1877492"/>
            <a:ext cx="4030132" cy="3215373"/>
          </a:xfrm>
        </p:spPr>
        <p:txBody>
          <a:bodyPr>
            <a:normAutofit/>
          </a:bodyPr>
          <a:lstStyle/>
          <a:p>
            <a:pPr algn="ctr"/>
            <a:r>
              <a:rPr lang="en-US">
                <a:solidFill>
                  <a:schemeClr val="bg1"/>
                </a:solidFill>
              </a:rPr>
              <a:t>40 Second Self-Description</a:t>
            </a:r>
          </a:p>
        </p:txBody>
      </p:sp>
      <p:grpSp>
        <p:nvGrpSpPr>
          <p:cNvPr id="27" name="Group 26">
            <a:extLst>
              <a:ext uri="{FF2B5EF4-FFF2-40B4-BE49-F238E27FC236}">
                <a16:creationId xmlns:a16="http://schemas.microsoft.com/office/drawing/2014/main" id="{93DC754C-7E09-422D-A8BB-AF632E90DF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28" name="Freeform: Shape 27">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29" name="Freeform: Shape 28">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1"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3"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5" name="Oval 34">
            <a:extLst>
              <a:ext uri="{FF2B5EF4-FFF2-40B4-BE49-F238E27FC236}">
                <a16:creationId xmlns:a16="http://schemas.microsoft.com/office/drawing/2014/main" id="{F6B92503-6984-4D15-8B98-8718709B7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Oval 36">
            <a:extLst>
              <a:ext uri="{FF2B5EF4-FFF2-40B4-BE49-F238E27FC236}">
                <a16:creationId xmlns:a16="http://schemas.microsoft.com/office/drawing/2014/main" id="{08DDF938-524E-4C18-A47D-C00627832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3F86C225-3B5E-DA1B-C6AB-B988740126D6}"/>
              </a:ext>
            </a:extLst>
          </p:cNvPr>
          <p:cNvSpPr>
            <a:spLocks noGrp="1"/>
          </p:cNvSpPr>
          <p:nvPr>
            <p:ph idx="1"/>
          </p:nvPr>
        </p:nvSpPr>
        <p:spPr>
          <a:xfrm>
            <a:off x="6234868" y="1130846"/>
            <a:ext cx="5217173" cy="4351338"/>
          </a:xfrm>
        </p:spPr>
        <p:txBody>
          <a:bodyPr>
            <a:normAutofit/>
          </a:bodyPr>
          <a:lstStyle/>
          <a:p>
            <a:r>
              <a:rPr lang="en-US">
                <a:solidFill>
                  <a:schemeClr val="bg1"/>
                </a:solidFill>
              </a:rPr>
              <a:t>Each person at the table will get 40 seconds to describe themselves with ”I” statements.</a:t>
            </a:r>
          </a:p>
          <a:p>
            <a:pPr lvl="1"/>
            <a:r>
              <a:rPr lang="en-US">
                <a:solidFill>
                  <a:schemeClr val="bg1"/>
                </a:solidFill>
              </a:rPr>
              <a:t>I am…</a:t>
            </a:r>
          </a:p>
          <a:p>
            <a:pPr lvl="1"/>
            <a:r>
              <a:rPr lang="en-US">
                <a:solidFill>
                  <a:schemeClr val="bg1"/>
                </a:solidFill>
              </a:rPr>
              <a:t>I love…</a:t>
            </a:r>
          </a:p>
          <a:p>
            <a:pPr lvl="1"/>
            <a:r>
              <a:rPr lang="en-US">
                <a:solidFill>
                  <a:schemeClr val="bg1"/>
                </a:solidFill>
              </a:rPr>
              <a:t>I dislike…</a:t>
            </a:r>
          </a:p>
          <a:p>
            <a:pPr lvl="1"/>
            <a:r>
              <a:rPr lang="en-US">
                <a:solidFill>
                  <a:schemeClr val="bg1"/>
                </a:solidFill>
              </a:rPr>
              <a:t>I have…</a:t>
            </a:r>
          </a:p>
          <a:p>
            <a:endParaRPr lang="en-US">
              <a:solidFill>
                <a:schemeClr val="bg1"/>
              </a:solidFill>
            </a:endParaRPr>
          </a:p>
        </p:txBody>
      </p:sp>
      <p:grpSp>
        <p:nvGrpSpPr>
          <p:cNvPr id="39"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40" name="Freeform: Shape 39">
              <a:extLst>
                <a:ext uri="{FF2B5EF4-FFF2-40B4-BE49-F238E27FC236}">
                  <a16:creationId xmlns:a16="http://schemas.microsoft.com/office/drawing/2014/main" id="{1ECA0D96-F63C-4F7B-BE16-0F3FE76D7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4F83A81-0546-400A-918A-90C9C48B8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9741F692-A5B6-4215-86D9-B1FD4FF2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C0876CB-9C60-4580-8FED-CD64EC766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A879B3B7-48DB-4D3A-BB33-02766EAD3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89497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group of people posing for a photo&#10;&#10;Description automatically generated">
            <a:extLst>
              <a:ext uri="{FF2B5EF4-FFF2-40B4-BE49-F238E27FC236}">
                <a16:creationId xmlns:a16="http://schemas.microsoft.com/office/drawing/2014/main" id="{DAE601A2-E5FA-C24C-B1A0-B24F821A5F1F}"/>
              </a:ext>
            </a:extLst>
          </p:cNvPr>
          <p:cNvPicPr>
            <a:picLocks noChangeAspect="1"/>
          </p:cNvPicPr>
          <p:nvPr/>
        </p:nvPicPr>
        <p:blipFill rotWithShape="1">
          <a:blip r:embed="rId2"/>
          <a:srcRect l="1562" t="11876" r="2605" b="20625"/>
          <a:stretch/>
        </p:blipFill>
        <p:spPr>
          <a:xfrm>
            <a:off x="838200" y="715963"/>
            <a:ext cx="7510463" cy="3933825"/>
          </a:xfrm>
          <a:prstGeom prst="rect">
            <a:avLst/>
          </a:prstGeom>
        </p:spPr>
      </p:pic>
      <p:pic>
        <p:nvPicPr>
          <p:cNvPr id="4" name="Picture 3" descr="A couple of men posing for a picture on a boat&#10;&#10;Description automatically generated with low confidence">
            <a:extLst>
              <a:ext uri="{FF2B5EF4-FFF2-40B4-BE49-F238E27FC236}">
                <a16:creationId xmlns:a16="http://schemas.microsoft.com/office/drawing/2014/main" id="{9B2D9F49-C2D3-E04A-87BE-C12D168CA342}"/>
              </a:ext>
            </a:extLst>
          </p:cNvPr>
          <p:cNvPicPr>
            <a:picLocks noChangeAspect="1"/>
          </p:cNvPicPr>
          <p:nvPr/>
        </p:nvPicPr>
        <p:blipFill>
          <a:blip r:embed="rId3"/>
          <a:stretch>
            <a:fillRect/>
          </a:stretch>
        </p:blipFill>
        <p:spPr>
          <a:xfrm>
            <a:off x="8420100" y="715963"/>
            <a:ext cx="2933700" cy="3933825"/>
          </a:xfrm>
          <a:prstGeom prst="rect">
            <a:avLst/>
          </a:prstGeom>
        </p:spPr>
      </p:pic>
      <p:sp>
        <p:nvSpPr>
          <p:cNvPr id="2" name="Title 1">
            <a:extLst>
              <a:ext uri="{FF2B5EF4-FFF2-40B4-BE49-F238E27FC236}">
                <a16:creationId xmlns:a16="http://schemas.microsoft.com/office/drawing/2014/main" id="{8E154A68-D907-144B-B016-511C08877935}"/>
              </a:ext>
            </a:extLst>
          </p:cNvPr>
          <p:cNvSpPr>
            <a:spLocks noGrp="1"/>
          </p:cNvSpPr>
          <p:nvPr>
            <p:ph type="title"/>
          </p:nvPr>
        </p:nvSpPr>
        <p:spPr>
          <a:xfrm>
            <a:off x="838200" y="5529884"/>
            <a:ext cx="7719381" cy="1096331"/>
          </a:xfrm>
        </p:spPr>
        <p:txBody>
          <a:bodyPr vert="horz" lIns="91440" tIns="45720" rIns="91440" bIns="45720" rtlCol="0" anchor="ctr">
            <a:normAutofit/>
          </a:bodyPr>
          <a:lstStyle/>
          <a:p>
            <a:r>
              <a:rPr lang="en-US" b="1" kern="1200">
                <a:solidFill>
                  <a:schemeClr val="tx1"/>
                </a:solidFill>
                <a:latin typeface="+mj-lt"/>
                <a:ea typeface="+mj-ea"/>
                <a:cs typeface="+mj-cs"/>
              </a:rPr>
              <a:t>Background</a:t>
            </a:r>
          </a:p>
        </p:txBody>
      </p:sp>
    </p:spTree>
    <p:extLst>
      <p:ext uri="{BB962C8B-B14F-4D97-AF65-F5344CB8AC3E}">
        <p14:creationId xmlns:p14="http://schemas.microsoft.com/office/powerpoint/2010/main" val="2583956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lendar&#10;&#10;Description automatically generated">
            <a:extLst>
              <a:ext uri="{FF2B5EF4-FFF2-40B4-BE49-F238E27FC236}">
                <a16:creationId xmlns:a16="http://schemas.microsoft.com/office/drawing/2014/main" id="{0A587E0A-A63C-6B4A-AFDB-4FAD39C4C2D4}"/>
              </a:ext>
            </a:extLst>
          </p:cNvPr>
          <p:cNvPicPr>
            <a:picLocks noChangeAspect="1"/>
          </p:cNvPicPr>
          <p:nvPr/>
        </p:nvPicPr>
        <p:blipFill>
          <a:blip r:embed="rId2"/>
          <a:stretch>
            <a:fillRect/>
          </a:stretch>
        </p:blipFill>
        <p:spPr>
          <a:xfrm rot="16200000">
            <a:off x="1526381" y="-1526381"/>
            <a:ext cx="9158288" cy="12211050"/>
          </a:xfrm>
          <a:prstGeom prst="rect">
            <a:avLst/>
          </a:prstGeom>
        </p:spPr>
      </p:pic>
    </p:spTree>
    <p:extLst>
      <p:ext uri="{BB962C8B-B14F-4D97-AF65-F5344CB8AC3E}">
        <p14:creationId xmlns:p14="http://schemas.microsoft.com/office/powerpoint/2010/main" val="1787656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26" name="Group 25">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30" name="Freeform: Shape 29">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7" name="Group 26">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28" name="Freeform: Shape 27">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93F92BDF-B956-2D8C-20B9-D85A92476CAC}"/>
              </a:ext>
            </a:extLst>
          </p:cNvPr>
          <p:cNvSpPr>
            <a:spLocks noGrp="1"/>
          </p:cNvSpPr>
          <p:nvPr>
            <p:ph type="title"/>
          </p:nvPr>
        </p:nvSpPr>
        <p:spPr>
          <a:xfrm>
            <a:off x="838199" y="1120676"/>
            <a:ext cx="7021513" cy="2308324"/>
          </a:xfrm>
        </p:spPr>
        <p:txBody>
          <a:bodyPr vert="horz" lIns="91440" tIns="45720" rIns="91440" bIns="45720" rtlCol="0" anchor="b">
            <a:normAutofit/>
          </a:bodyPr>
          <a:lstStyle/>
          <a:p>
            <a:r>
              <a:rPr lang="en-US" sz="7200" kern="1200">
                <a:solidFill>
                  <a:schemeClr val="bg1"/>
                </a:solidFill>
                <a:latin typeface="+mj-lt"/>
                <a:ea typeface="+mj-ea"/>
                <a:cs typeface="+mj-cs"/>
              </a:rPr>
              <a:t>Performance Character</a:t>
            </a:r>
          </a:p>
        </p:txBody>
      </p:sp>
      <p:sp>
        <p:nvSpPr>
          <p:cNvPr id="3" name="Content Placeholder 2">
            <a:extLst>
              <a:ext uri="{FF2B5EF4-FFF2-40B4-BE49-F238E27FC236}">
                <a16:creationId xmlns:a16="http://schemas.microsoft.com/office/drawing/2014/main" id="{5C4FA779-6D69-3F7E-4531-847E7C6F4E65}"/>
              </a:ext>
            </a:extLst>
          </p:cNvPr>
          <p:cNvSpPr>
            <a:spLocks noGrp="1"/>
          </p:cNvSpPr>
          <p:nvPr>
            <p:ph idx="1"/>
          </p:nvPr>
        </p:nvSpPr>
        <p:spPr>
          <a:xfrm>
            <a:off x="835024" y="3809999"/>
            <a:ext cx="7025753" cy="1012778"/>
          </a:xfrm>
        </p:spPr>
        <p:txBody>
          <a:bodyPr vert="horz" lIns="91440" tIns="45720" rIns="91440" bIns="45720" rtlCol="0">
            <a:normAutofit/>
          </a:bodyPr>
          <a:lstStyle/>
          <a:p>
            <a:pPr marL="0" indent="0">
              <a:buNone/>
            </a:pPr>
            <a:r>
              <a:rPr lang="en-US" sz="2400" kern="1200">
                <a:solidFill>
                  <a:schemeClr val="bg1"/>
                </a:solidFill>
                <a:latin typeface="+mn-lt"/>
                <a:ea typeface="+mn-ea"/>
                <a:cs typeface="+mn-cs"/>
              </a:rPr>
              <a:t>The mindset and behaviors necessary to best take on a challenge successfully and joyfully.</a:t>
            </a:r>
          </a:p>
        </p:txBody>
      </p:sp>
    </p:spTree>
    <p:extLst>
      <p:ext uri="{BB962C8B-B14F-4D97-AF65-F5344CB8AC3E}">
        <p14:creationId xmlns:p14="http://schemas.microsoft.com/office/powerpoint/2010/main" val="369492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9E8EE8-5F24-6889-55BE-664FCEF6AF19}"/>
              </a:ext>
            </a:extLst>
          </p:cNvPr>
          <p:cNvSpPr>
            <a:spLocks noGrp="1"/>
          </p:cNvSpPr>
          <p:nvPr>
            <p:ph type="title"/>
          </p:nvPr>
        </p:nvSpPr>
        <p:spPr>
          <a:xfrm>
            <a:off x="838200" y="1748452"/>
            <a:ext cx="4974771" cy="3587786"/>
          </a:xfrm>
        </p:spPr>
        <p:txBody>
          <a:bodyPr>
            <a:normAutofit/>
          </a:bodyPr>
          <a:lstStyle/>
          <a:p>
            <a:pPr algn="ctr"/>
            <a:r>
              <a:rPr lang="en-US">
                <a:solidFill>
                  <a:schemeClr val="bg1"/>
                </a:solidFill>
              </a:rPr>
              <a:t>Why is Performance Character Important?</a:t>
            </a:r>
          </a:p>
        </p:txBody>
      </p:sp>
      <p:grpSp>
        <p:nvGrpSpPr>
          <p:cNvPr id="21"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22" name="Freeform: Shape 21">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25"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7"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9"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30" name="Freeform: Shape 29">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200"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201" name="Freeform: Shape 200">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Content Placeholder 2">
            <a:extLst>
              <a:ext uri="{FF2B5EF4-FFF2-40B4-BE49-F238E27FC236}">
                <a16:creationId xmlns:a16="http://schemas.microsoft.com/office/drawing/2014/main" id="{E1B24243-5166-2CF8-E135-C9FD8AD12343}"/>
              </a:ext>
            </a:extLst>
          </p:cNvPr>
          <p:cNvSpPr>
            <a:spLocks noGrp="1"/>
          </p:cNvSpPr>
          <p:nvPr>
            <p:ph idx="1"/>
          </p:nvPr>
        </p:nvSpPr>
        <p:spPr>
          <a:xfrm>
            <a:off x="6477270" y="1130846"/>
            <a:ext cx="4974771" cy="4351338"/>
          </a:xfrm>
        </p:spPr>
        <p:txBody>
          <a:bodyPr>
            <a:normAutofit/>
          </a:bodyPr>
          <a:lstStyle/>
          <a:p>
            <a:r>
              <a:rPr lang="en-US" sz="2600" dirty="0">
                <a:solidFill>
                  <a:schemeClr val="bg1"/>
                </a:solidFill>
              </a:rPr>
              <a:t>Wrestlers encounter challenges every day in practice and competition.  How much time do we spend on why they’re taking on those challenges and how to get through them when the challenge is difficult?</a:t>
            </a:r>
          </a:p>
          <a:p>
            <a:pPr marL="0" indent="0">
              <a:buNone/>
            </a:pPr>
            <a:endParaRPr lang="en-US" sz="2600" dirty="0">
              <a:solidFill>
                <a:schemeClr val="bg1"/>
              </a:solidFill>
            </a:endParaRPr>
          </a:p>
          <a:p>
            <a:r>
              <a:rPr lang="en-US" sz="2600" dirty="0">
                <a:solidFill>
                  <a:schemeClr val="bg1"/>
                </a:solidFill>
              </a:rPr>
              <a:t>Athletes need to know that they can be in control of challenges rather than victims.</a:t>
            </a:r>
          </a:p>
          <a:p>
            <a:pPr marL="0" indent="0">
              <a:buNone/>
            </a:pPr>
            <a:endParaRPr lang="en-US" sz="2600" dirty="0">
              <a:solidFill>
                <a:schemeClr val="bg1"/>
              </a:solidFill>
            </a:endParaRPr>
          </a:p>
        </p:txBody>
      </p:sp>
    </p:spTree>
    <p:extLst>
      <p:ext uri="{BB962C8B-B14F-4D97-AF65-F5344CB8AC3E}">
        <p14:creationId xmlns:p14="http://schemas.microsoft.com/office/powerpoint/2010/main" val="3731945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13" name="Rectangle 12">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1E22C09E-5E18-7AFF-920A-612204CA3318}"/>
              </a:ext>
            </a:extLst>
          </p:cNvPr>
          <p:cNvPicPr>
            <a:picLocks noChangeAspect="1"/>
          </p:cNvPicPr>
          <p:nvPr/>
        </p:nvPicPr>
        <p:blipFill>
          <a:blip r:embed="rId2"/>
          <a:stretch>
            <a:fillRect/>
          </a:stretch>
        </p:blipFill>
        <p:spPr>
          <a:xfrm>
            <a:off x="706568" y="1672893"/>
            <a:ext cx="3209544" cy="3209544"/>
          </a:xfrm>
          <a:prstGeom prst="rect">
            <a:avLst/>
          </a:prstGeom>
        </p:spPr>
      </p:pic>
      <p:grpSp>
        <p:nvGrpSpPr>
          <p:cNvPr id="16" name="Group 15">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17" name="Rectangle 16">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04448D40-9DF0-2EEA-EDD8-48C81AFB1FB8}"/>
              </a:ext>
            </a:extLst>
          </p:cNvPr>
          <p:cNvPicPr>
            <a:picLocks noChangeAspect="1"/>
          </p:cNvPicPr>
          <p:nvPr/>
        </p:nvPicPr>
        <p:blipFill>
          <a:blip r:embed="rId3"/>
          <a:stretch>
            <a:fillRect/>
          </a:stretch>
        </p:blipFill>
        <p:spPr>
          <a:xfrm>
            <a:off x="4487333" y="1672893"/>
            <a:ext cx="3209544" cy="3209544"/>
          </a:xfrm>
          <a:prstGeom prst="rect">
            <a:avLst/>
          </a:prstGeom>
        </p:spPr>
      </p:pic>
      <p:grpSp>
        <p:nvGrpSpPr>
          <p:cNvPr id="20" name="Group 19">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21" name="Rectangle 20">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5EBBA750-F6E3-C280-1A2E-CD3AD0949DB9}"/>
              </a:ext>
            </a:extLst>
          </p:cNvPr>
          <p:cNvPicPr>
            <a:picLocks noChangeAspect="1"/>
          </p:cNvPicPr>
          <p:nvPr/>
        </p:nvPicPr>
        <p:blipFill>
          <a:blip r:embed="rId4"/>
          <a:stretch>
            <a:fillRect/>
          </a:stretch>
        </p:blipFill>
        <p:spPr>
          <a:xfrm>
            <a:off x="8275887" y="1672893"/>
            <a:ext cx="3209544" cy="3209544"/>
          </a:xfrm>
          <a:prstGeom prst="rect">
            <a:avLst/>
          </a:prstGeom>
        </p:spPr>
      </p:pic>
    </p:spTree>
    <p:extLst>
      <p:ext uri="{BB962C8B-B14F-4D97-AF65-F5344CB8AC3E}">
        <p14:creationId xmlns:p14="http://schemas.microsoft.com/office/powerpoint/2010/main" val="147681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descr="Shape, arrow&#10;&#10;Description automatically generated">
            <a:extLst>
              <a:ext uri="{FF2B5EF4-FFF2-40B4-BE49-F238E27FC236}">
                <a16:creationId xmlns:a16="http://schemas.microsoft.com/office/drawing/2014/main" id="{D27FB482-4F8D-8C42-9AC3-489E37D81CB0}"/>
              </a:ext>
            </a:extLst>
          </p:cNvPr>
          <p:cNvPicPr>
            <a:picLocks noChangeAspect="1"/>
          </p:cNvPicPr>
          <p:nvPr/>
        </p:nvPicPr>
        <p:blipFill>
          <a:blip r:embed="rId2"/>
          <a:stretch>
            <a:fillRect/>
          </a:stretch>
        </p:blipFill>
        <p:spPr>
          <a:xfrm>
            <a:off x="2631753" y="1357086"/>
            <a:ext cx="1963396" cy="1530521"/>
          </a:xfrm>
          <a:prstGeom prst="rect">
            <a:avLst/>
          </a:prstGeom>
        </p:spPr>
      </p:pic>
      <p:sp>
        <p:nvSpPr>
          <p:cNvPr id="4" name="Rectangle 3">
            <a:extLst>
              <a:ext uri="{FF2B5EF4-FFF2-40B4-BE49-F238E27FC236}">
                <a16:creationId xmlns:a16="http://schemas.microsoft.com/office/drawing/2014/main" id="{BC26DC09-BA7E-FE41-8DDE-5228C924CFD4}"/>
              </a:ext>
            </a:extLst>
          </p:cNvPr>
          <p:cNvSpPr/>
          <p:nvPr/>
        </p:nvSpPr>
        <p:spPr>
          <a:xfrm>
            <a:off x="3063812" y="5777103"/>
            <a:ext cx="6257925" cy="3857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811B4FF-AC09-7940-B104-C77CEB2B73EE}"/>
              </a:ext>
            </a:extLst>
          </p:cNvPr>
          <p:cNvSpPr/>
          <p:nvPr/>
        </p:nvSpPr>
        <p:spPr>
          <a:xfrm>
            <a:off x="3063810" y="5385529"/>
            <a:ext cx="6257925" cy="42306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990D276-5885-6D46-ABBD-A28CF21DC149}"/>
              </a:ext>
            </a:extLst>
          </p:cNvPr>
          <p:cNvSpPr/>
          <p:nvPr/>
        </p:nvSpPr>
        <p:spPr>
          <a:xfrm>
            <a:off x="3063810" y="3353039"/>
            <a:ext cx="856346" cy="203248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5" name="Rectangle 34">
            <a:extLst>
              <a:ext uri="{FF2B5EF4-FFF2-40B4-BE49-F238E27FC236}">
                <a16:creationId xmlns:a16="http://schemas.microsoft.com/office/drawing/2014/main" id="{80B7A3B4-E0B5-E64C-BE1A-F67F9EE1D933}"/>
              </a:ext>
            </a:extLst>
          </p:cNvPr>
          <p:cNvSpPr/>
          <p:nvPr/>
        </p:nvSpPr>
        <p:spPr>
          <a:xfrm>
            <a:off x="5820659" y="3341939"/>
            <a:ext cx="856346" cy="204358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6" name="Rectangle 35">
            <a:extLst>
              <a:ext uri="{FF2B5EF4-FFF2-40B4-BE49-F238E27FC236}">
                <a16:creationId xmlns:a16="http://schemas.microsoft.com/office/drawing/2014/main" id="{0E2EDE9B-3804-7646-8A35-8896FAB7BD20}"/>
              </a:ext>
            </a:extLst>
          </p:cNvPr>
          <p:cNvSpPr/>
          <p:nvPr/>
        </p:nvSpPr>
        <p:spPr>
          <a:xfrm>
            <a:off x="7195528" y="3328593"/>
            <a:ext cx="856346" cy="20569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7" name="Rectangle 36">
            <a:extLst>
              <a:ext uri="{FF2B5EF4-FFF2-40B4-BE49-F238E27FC236}">
                <a16:creationId xmlns:a16="http://schemas.microsoft.com/office/drawing/2014/main" id="{65973F3A-327D-D64B-9315-34F45B6935DA}"/>
              </a:ext>
            </a:extLst>
          </p:cNvPr>
          <p:cNvSpPr/>
          <p:nvPr/>
        </p:nvSpPr>
        <p:spPr>
          <a:xfrm>
            <a:off x="8465390" y="3351557"/>
            <a:ext cx="856346" cy="203397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6" name="Rectangle 15">
            <a:extLst>
              <a:ext uri="{FF2B5EF4-FFF2-40B4-BE49-F238E27FC236}">
                <a16:creationId xmlns:a16="http://schemas.microsoft.com/office/drawing/2014/main" id="{E0A770A5-90A3-5F46-895A-5864F04669A2}"/>
              </a:ext>
            </a:extLst>
          </p:cNvPr>
          <p:cNvSpPr/>
          <p:nvPr/>
        </p:nvSpPr>
        <p:spPr>
          <a:xfrm>
            <a:off x="3063811" y="2967275"/>
            <a:ext cx="6257925" cy="38576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21" name="TextBox 20">
            <a:extLst>
              <a:ext uri="{FF2B5EF4-FFF2-40B4-BE49-F238E27FC236}">
                <a16:creationId xmlns:a16="http://schemas.microsoft.com/office/drawing/2014/main" id="{A29181CA-BCA9-6A40-8B67-7EC3278BA8E8}"/>
              </a:ext>
            </a:extLst>
          </p:cNvPr>
          <p:cNvSpPr txBox="1"/>
          <p:nvPr/>
        </p:nvSpPr>
        <p:spPr>
          <a:xfrm rot="16200000">
            <a:off x="2404773" y="4176814"/>
            <a:ext cx="2109216" cy="461665"/>
          </a:xfrm>
          <a:prstGeom prst="rect">
            <a:avLst/>
          </a:prstGeom>
          <a:noFill/>
        </p:spPr>
        <p:txBody>
          <a:bodyPr wrap="square" rtlCol="0">
            <a:spAutoFit/>
          </a:bodyPr>
          <a:lstStyle/>
          <a:p>
            <a:pPr algn="ctr"/>
            <a:r>
              <a:rPr lang="en-US" sz="2400" dirty="0"/>
              <a:t>Purpose</a:t>
            </a:r>
          </a:p>
        </p:txBody>
      </p:sp>
      <p:sp>
        <p:nvSpPr>
          <p:cNvPr id="22" name="TextBox 21">
            <a:extLst>
              <a:ext uri="{FF2B5EF4-FFF2-40B4-BE49-F238E27FC236}">
                <a16:creationId xmlns:a16="http://schemas.microsoft.com/office/drawing/2014/main" id="{126E5ED0-E865-6D47-BDAE-8BE2FFF153E9}"/>
              </a:ext>
            </a:extLst>
          </p:cNvPr>
          <p:cNvSpPr txBox="1"/>
          <p:nvPr/>
        </p:nvSpPr>
        <p:spPr>
          <a:xfrm>
            <a:off x="5991481" y="2994046"/>
            <a:ext cx="2817316" cy="307777"/>
          </a:xfrm>
          <a:prstGeom prst="rect">
            <a:avLst/>
          </a:prstGeom>
          <a:noFill/>
        </p:spPr>
        <p:txBody>
          <a:bodyPr wrap="square" rtlCol="0">
            <a:spAutoFit/>
          </a:bodyPr>
          <a:lstStyle/>
          <a:p>
            <a:pPr algn="ctr"/>
            <a:r>
              <a:rPr lang="en-US" sz="1400" dirty="0"/>
              <a:t>P   e   r   s   e   v   e   r   a   n   c   e</a:t>
            </a:r>
          </a:p>
        </p:txBody>
      </p:sp>
      <p:sp>
        <p:nvSpPr>
          <p:cNvPr id="23" name="TextBox 22">
            <a:extLst>
              <a:ext uri="{FF2B5EF4-FFF2-40B4-BE49-F238E27FC236}">
                <a16:creationId xmlns:a16="http://schemas.microsoft.com/office/drawing/2014/main" id="{2AF6AC8D-79F7-9345-B2F3-FDCA811D0651}"/>
              </a:ext>
            </a:extLst>
          </p:cNvPr>
          <p:cNvSpPr txBox="1"/>
          <p:nvPr/>
        </p:nvSpPr>
        <p:spPr>
          <a:xfrm rot="16200000">
            <a:off x="6563078" y="4184131"/>
            <a:ext cx="2072640" cy="461665"/>
          </a:xfrm>
          <a:prstGeom prst="rect">
            <a:avLst/>
          </a:prstGeom>
          <a:noFill/>
        </p:spPr>
        <p:txBody>
          <a:bodyPr wrap="square" rtlCol="0">
            <a:spAutoFit/>
          </a:bodyPr>
          <a:lstStyle/>
          <a:p>
            <a:pPr algn="ctr"/>
            <a:r>
              <a:rPr lang="en-US" sz="2400" dirty="0"/>
              <a:t>Courage</a:t>
            </a:r>
          </a:p>
        </p:txBody>
      </p:sp>
      <p:sp>
        <p:nvSpPr>
          <p:cNvPr id="24" name="TextBox 23">
            <a:extLst>
              <a:ext uri="{FF2B5EF4-FFF2-40B4-BE49-F238E27FC236}">
                <a16:creationId xmlns:a16="http://schemas.microsoft.com/office/drawing/2014/main" id="{8913A500-4FC3-2F47-B891-4FA6BE97F0BF}"/>
              </a:ext>
            </a:extLst>
          </p:cNvPr>
          <p:cNvSpPr txBox="1"/>
          <p:nvPr/>
        </p:nvSpPr>
        <p:spPr>
          <a:xfrm rot="16200000">
            <a:off x="5210182" y="4223169"/>
            <a:ext cx="2072640" cy="400110"/>
          </a:xfrm>
          <a:prstGeom prst="rect">
            <a:avLst/>
          </a:prstGeom>
          <a:noFill/>
        </p:spPr>
        <p:txBody>
          <a:bodyPr wrap="square" rtlCol="0">
            <a:spAutoFit/>
          </a:bodyPr>
          <a:lstStyle/>
          <a:p>
            <a:pPr algn="ctr"/>
            <a:r>
              <a:rPr lang="en-US" sz="2000" dirty="0"/>
              <a:t>Positive Thought</a:t>
            </a:r>
          </a:p>
        </p:txBody>
      </p:sp>
      <p:sp>
        <p:nvSpPr>
          <p:cNvPr id="25" name="TextBox 24">
            <a:extLst>
              <a:ext uri="{FF2B5EF4-FFF2-40B4-BE49-F238E27FC236}">
                <a16:creationId xmlns:a16="http://schemas.microsoft.com/office/drawing/2014/main" id="{4A9FD172-F611-F145-B39E-E9EEA84AC238}"/>
              </a:ext>
            </a:extLst>
          </p:cNvPr>
          <p:cNvSpPr txBox="1"/>
          <p:nvPr/>
        </p:nvSpPr>
        <p:spPr>
          <a:xfrm rot="16200000">
            <a:off x="7892788" y="4218694"/>
            <a:ext cx="2072640" cy="461665"/>
          </a:xfrm>
          <a:prstGeom prst="rect">
            <a:avLst/>
          </a:prstGeom>
          <a:noFill/>
        </p:spPr>
        <p:txBody>
          <a:bodyPr wrap="square" rtlCol="0">
            <a:spAutoFit/>
          </a:bodyPr>
          <a:lstStyle/>
          <a:p>
            <a:pPr algn="ctr"/>
            <a:r>
              <a:rPr lang="en-US" sz="2400" dirty="0"/>
              <a:t>Commitment</a:t>
            </a:r>
          </a:p>
        </p:txBody>
      </p:sp>
      <p:sp>
        <p:nvSpPr>
          <p:cNvPr id="26" name="TextBox 25">
            <a:extLst>
              <a:ext uri="{FF2B5EF4-FFF2-40B4-BE49-F238E27FC236}">
                <a16:creationId xmlns:a16="http://schemas.microsoft.com/office/drawing/2014/main" id="{4A67B4CC-0E91-4942-9C67-DF21EB91DEB0}"/>
              </a:ext>
            </a:extLst>
          </p:cNvPr>
          <p:cNvSpPr txBox="1"/>
          <p:nvPr/>
        </p:nvSpPr>
        <p:spPr>
          <a:xfrm>
            <a:off x="4349258" y="5787723"/>
            <a:ext cx="3915657" cy="369332"/>
          </a:xfrm>
          <a:prstGeom prst="rect">
            <a:avLst/>
          </a:prstGeom>
          <a:noFill/>
        </p:spPr>
        <p:txBody>
          <a:bodyPr wrap="square" rtlCol="0">
            <a:spAutoFit/>
          </a:bodyPr>
          <a:lstStyle/>
          <a:p>
            <a:pPr algn="ctr"/>
            <a:r>
              <a:rPr lang="en-US" dirty="0"/>
              <a:t>S   e   l   f   -   A   w   a   r   e   n   e   s   s</a:t>
            </a:r>
          </a:p>
        </p:txBody>
      </p:sp>
      <p:sp>
        <p:nvSpPr>
          <p:cNvPr id="27" name="TextBox 26">
            <a:extLst>
              <a:ext uri="{FF2B5EF4-FFF2-40B4-BE49-F238E27FC236}">
                <a16:creationId xmlns:a16="http://schemas.microsoft.com/office/drawing/2014/main" id="{36FFA183-D492-834F-9422-4B2661F8DF71}"/>
              </a:ext>
            </a:extLst>
          </p:cNvPr>
          <p:cNvSpPr txBox="1"/>
          <p:nvPr/>
        </p:nvSpPr>
        <p:spPr>
          <a:xfrm>
            <a:off x="5128238" y="5397126"/>
            <a:ext cx="2255520" cy="369332"/>
          </a:xfrm>
          <a:prstGeom prst="rect">
            <a:avLst/>
          </a:prstGeom>
          <a:noFill/>
        </p:spPr>
        <p:txBody>
          <a:bodyPr wrap="square" rtlCol="0">
            <a:spAutoFit/>
          </a:bodyPr>
          <a:lstStyle/>
          <a:p>
            <a:pPr algn="ctr"/>
            <a:r>
              <a:rPr lang="en-US" dirty="0"/>
              <a:t>I   n   t   e   g   r   </a:t>
            </a:r>
            <a:r>
              <a:rPr lang="en-US" dirty="0" err="1"/>
              <a:t>i</a:t>
            </a:r>
            <a:r>
              <a:rPr lang="en-US" dirty="0"/>
              <a:t>   t   y</a:t>
            </a:r>
          </a:p>
        </p:txBody>
      </p:sp>
      <p:sp>
        <p:nvSpPr>
          <p:cNvPr id="33" name="TextBox 32">
            <a:extLst>
              <a:ext uri="{FF2B5EF4-FFF2-40B4-BE49-F238E27FC236}">
                <a16:creationId xmlns:a16="http://schemas.microsoft.com/office/drawing/2014/main" id="{28A47E02-324B-A540-99E8-20FA60F2EDC2}"/>
              </a:ext>
            </a:extLst>
          </p:cNvPr>
          <p:cNvSpPr txBox="1"/>
          <p:nvPr/>
        </p:nvSpPr>
        <p:spPr>
          <a:xfrm>
            <a:off x="3405744" y="1879076"/>
            <a:ext cx="856346" cy="369332"/>
          </a:xfrm>
          <a:prstGeom prst="rect">
            <a:avLst/>
          </a:prstGeom>
          <a:noFill/>
        </p:spPr>
        <p:txBody>
          <a:bodyPr wrap="square" rtlCol="0">
            <a:spAutoFit/>
          </a:bodyPr>
          <a:lstStyle/>
          <a:p>
            <a:pPr algn="ctr"/>
            <a:r>
              <a:rPr lang="en-US" dirty="0"/>
              <a:t>Flow</a:t>
            </a:r>
          </a:p>
        </p:txBody>
      </p:sp>
      <p:sp>
        <p:nvSpPr>
          <p:cNvPr id="28" name="TextBox 27">
            <a:extLst>
              <a:ext uri="{FF2B5EF4-FFF2-40B4-BE49-F238E27FC236}">
                <a16:creationId xmlns:a16="http://schemas.microsoft.com/office/drawing/2014/main" id="{9F0BA167-1875-3648-B272-1A69BF9AC4FE}"/>
              </a:ext>
            </a:extLst>
          </p:cNvPr>
          <p:cNvSpPr txBox="1"/>
          <p:nvPr/>
        </p:nvSpPr>
        <p:spPr>
          <a:xfrm>
            <a:off x="5191654" y="6345214"/>
            <a:ext cx="2057230" cy="369332"/>
          </a:xfrm>
          <a:prstGeom prst="rect">
            <a:avLst/>
          </a:prstGeom>
          <a:noFill/>
        </p:spPr>
        <p:txBody>
          <a:bodyPr wrap="none" rtlCol="0">
            <a:spAutoFit/>
          </a:bodyPr>
          <a:lstStyle/>
          <a:p>
            <a:r>
              <a:rPr lang="en-US" dirty="0"/>
              <a:t>Ego lives down here</a:t>
            </a:r>
          </a:p>
        </p:txBody>
      </p:sp>
      <p:sp>
        <p:nvSpPr>
          <p:cNvPr id="29" name="Right Arrow 28">
            <a:extLst>
              <a:ext uri="{FF2B5EF4-FFF2-40B4-BE49-F238E27FC236}">
                <a16:creationId xmlns:a16="http://schemas.microsoft.com/office/drawing/2014/main" id="{0AAD2502-85C8-C143-82D6-174D484FDE00}"/>
              </a:ext>
            </a:extLst>
          </p:cNvPr>
          <p:cNvSpPr/>
          <p:nvPr/>
        </p:nvSpPr>
        <p:spPr>
          <a:xfrm rot="16200000">
            <a:off x="-851558" y="3047523"/>
            <a:ext cx="5195507" cy="107213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BFAE44F-63EB-1B46-8917-F5059F13416B}"/>
              </a:ext>
            </a:extLst>
          </p:cNvPr>
          <p:cNvSpPr txBox="1"/>
          <p:nvPr/>
        </p:nvSpPr>
        <p:spPr>
          <a:xfrm rot="16200000">
            <a:off x="-555105" y="3536777"/>
            <a:ext cx="4558638" cy="307777"/>
          </a:xfrm>
          <a:prstGeom prst="rect">
            <a:avLst/>
          </a:prstGeom>
          <a:noFill/>
        </p:spPr>
        <p:txBody>
          <a:bodyPr wrap="square" rtlCol="0">
            <a:spAutoFit/>
          </a:bodyPr>
          <a:lstStyle/>
          <a:p>
            <a:pPr algn="ctr"/>
            <a:r>
              <a:rPr lang="en-US" sz="1400" dirty="0"/>
              <a:t>Ego starts to vanish while joy and success is the result.</a:t>
            </a:r>
          </a:p>
        </p:txBody>
      </p:sp>
      <p:sp>
        <p:nvSpPr>
          <p:cNvPr id="34" name="TextBox 33">
            <a:extLst>
              <a:ext uri="{FF2B5EF4-FFF2-40B4-BE49-F238E27FC236}">
                <a16:creationId xmlns:a16="http://schemas.microsoft.com/office/drawing/2014/main" id="{13B47E43-8BA0-6D4B-8595-BDFC4DF35779}"/>
              </a:ext>
            </a:extLst>
          </p:cNvPr>
          <p:cNvSpPr txBox="1"/>
          <p:nvPr/>
        </p:nvSpPr>
        <p:spPr>
          <a:xfrm>
            <a:off x="2661226" y="405114"/>
            <a:ext cx="6660510" cy="369332"/>
          </a:xfrm>
          <a:prstGeom prst="rect">
            <a:avLst/>
          </a:prstGeom>
          <a:noFill/>
        </p:spPr>
        <p:txBody>
          <a:bodyPr wrap="square" rtlCol="0">
            <a:spAutoFit/>
          </a:bodyPr>
          <a:lstStyle/>
          <a:p>
            <a:pPr algn="ctr"/>
            <a:r>
              <a:rPr lang="en-US" dirty="0"/>
              <a:t>Parthenon of Performance Character</a:t>
            </a:r>
          </a:p>
        </p:txBody>
      </p:sp>
      <p:sp>
        <p:nvSpPr>
          <p:cNvPr id="42" name="Triangle 41">
            <a:extLst>
              <a:ext uri="{FF2B5EF4-FFF2-40B4-BE49-F238E27FC236}">
                <a16:creationId xmlns:a16="http://schemas.microsoft.com/office/drawing/2014/main" id="{28BC225C-F6E4-984C-8F1F-F9E5094BFD71}"/>
              </a:ext>
            </a:extLst>
          </p:cNvPr>
          <p:cNvSpPr/>
          <p:nvPr/>
        </p:nvSpPr>
        <p:spPr>
          <a:xfrm>
            <a:off x="3063810" y="1307939"/>
            <a:ext cx="6257925" cy="1653525"/>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3B0E5B6-B42B-8A4C-8E45-936406B2E06A}"/>
              </a:ext>
            </a:extLst>
          </p:cNvPr>
          <p:cNvSpPr txBox="1"/>
          <p:nvPr/>
        </p:nvSpPr>
        <p:spPr>
          <a:xfrm>
            <a:off x="4954215" y="1897738"/>
            <a:ext cx="2477114" cy="830997"/>
          </a:xfrm>
          <a:prstGeom prst="rect">
            <a:avLst/>
          </a:prstGeom>
          <a:noFill/>
        </p:spPr>
        <p:txBody>
          <a:bodyPr wrap="square" rtlCol="0">
            <a:spAutoFit/>
          </a:bodyPr>
          <a:lstStyle/>
          <a:p>
            <a:pPr algn="ctr"/>
            <a:r>
              <a:rPr lang="en-US" sz="4800" dirty="0"/>
              <a:t>GRIT</a:t>
            </a:r>
          </a:p>
        </p:txBody>
      </p:sp>
      <p:pic>
        <p:nvPicPr>
          <p:cNvPr id="44" name="Picture 43" descr="Diagram&#10;&#10;Description automatically generated">
            <a:extLst>
              <a:ext uri="{FF2B5EF4-FFF2-40B4-BE49-F238E27FC236}">
                <a16:creationId xmlns:a16="http://schemas.microsoft.com/office/drawing/2014/main" id="{7255699B-CF2D-F74B-B37F-D42528F6639F}"/>
              </a:ext>
            </a:extLst>
          </p:cNvPr>
          <p:cNvPicPr>
            <a:picLocks noChangeAspect="1"/>
          </p:cNvPicPr>
          <p:nvPr/>
        </p:nvPicPr>
        <p:blipFill>
          <a:blip r:embed="rId3"/>
          <a:stretch>
            <a:fillRect/>
          </a:stretch>
        </p:blipFill>
        <p:spPr>
          <a:xfrm>
            <a:off x="3100065" y="1821813"/>
            <a:ext cx="469900" cy="1079500"/>
          </a:xfrm>
          <a:prstGeom prst="rect">
            <a:avLst/>
          </a:prstGeom>
        </p:spPr>
      </p:pic>
      <p:sp>
        <p:nvSpPr>
          <p:cNvPr id="2" name="TextBox 1">
            <a:extLst>
              <a:ext uri="{FF2B5EF4-FFF2-40B4-BE49-F238E27FC236}">
                <a16:creationId xmlns:a16="http://schemas.microsoft.com/office/drawing/2014/main" id="{98F60349-9F87-6943-9731-40F6C1627D6F}"/>
              </a:ext>
            </a:extLst>
          </p:cNvPr>
          <p:cNvSpPr txBox="1"/>
          <p:nvPr/>
        </p:nvSpPr>
        <p:spPr>
          <a:xfrm>
            <a:off x="3268242" y="3012543"/>
            <a:ext cx="1406424" cy="307777"/>
          </a:xfrm>
          <a:prstGeom prst="rect">
            <a:avLst/>
          </a:prstGeom>
          <a:noFill/>
        </p:spPr>
        <p:txBody>
          <a:bodyPr wrap="square" rtlCol="0">
            <a:spAutoFit/>
          </a:bodyPr>
          <a:lstStyle/>
          <a:p>
            <a:pPr algn="ctr"/>
            <a:r>
              <a:rPr lang="en-US" sz="1400" dirty="0"/>
              <a:t>P a s s </a:t>
            </a:r>
            <a:r>
              <a:rPr lang="en-US" sz="1400" dirty="0" err="1"/>
              <a:t>i</a:t>
            </a:r>
            <a:r>
              <a:rPr lang="en-US" sz="1400" dirty="0"/>
              <a:t> o n</a:t>
            </a:r>
          </a:p>
        </p:txBody>
      </p:sp>
      <p:sp>
        <p:nvSpPr>
          <p:cNvPr id="32" name="Rectangle 31">
            <a:extLst>
              <a:ext uri="{FF2B5EF4-FFF2-40B4-BE49-F238E27FC236}">
                <a16:creationId xmlns:a16="http://schemas.microsoft.com/office/drawing/2014/main" id="{E5ABEEE4-B35E-1842-B855-B5C813464525}"/>
              </a:ext>
            </a:extLst>
          </p:cNvPr>
          <p:cNvSpPr/>
          <p:nvPr/>
        </p:nvSpPr>
        <p:spPr>
          <a:xfrm>
            <a:off x="4429492" y="3349272"/>
            <a:ext cx="856346" cy="20453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 name="TextBox 2">
            <a:extLst>
              <a:ext uri="{FF2B5EF4-FFF2-40B4-BE49-F238E27FC236}">
                <a16:creationId xmlns:a16="http://schemas.microsoft.com/office/drawing/2014/main" id="{211DC9BC-95CB-554F-8C7E-D5CFE055A0C7}"/>
              </a:ext>
            </a:extLst>
          </p:cNvPr>
          <p:cNvSpPr txBox="1"/>
          <p:nvPr/>
        </p:nvSpPr>
        <p:spPr>
          <a:xfrm rot="16200000">
            <a:off x="3636756" y="3974142"/>
            <a:ext cx="2045355" cy="830997"/>
          </a:xfrm>
          <a:prstGeom prst="rect">
            <a:avLst/>
          </a:prstGeom>
          <a:noFill/>
        </p:spPr>
        <p:txBody>
          <a:bodyPr wrap="square" rtlCol="0">
            <a:spAutoFit/>
          </a:bodyPr>
          <a:lstStyle/>
          <a:p>
            <a:pPr algn="ctr"/>
            <a:r>
              <a:rPr lang="en-US" sz="2400" dirty="0"/>
              <a:t> </a:t>
            </a:r>
          </a:p>
          <a:p>
            <a:pPr algn="ctr"/>
            <a:r>
              <a:rPr lang="en-US" sz="2400" dirty="0"/>
              <a:t>Emotion</a:t>
            </a:r>
          </a:p>
        </p:txBody>
      </p:sp>
      <p:cxnSp>
        <p:nvCxnSpPr>
          <p:cNvPr id="8" name="Straight Connector 7">
            <a:extLst>
              <a:ext uri="{FF2B5EF4-FFF2-40B4-BE49-F238E27FC236}">
                <a16:creationId xmlns:a16="http://schemas.microsoft.com/office/drawing/2014/main" id="{9A4DEC59-5D7A-1DD2-53F9-3B0B23F6AFF2}"/>
              </a:ext>
            </a:extLst>
          </p:cNvPr>
          <p:cNvCxnSpPr/>
          <p:nvPr/>
        </p:nvCxnSpPr>
        <p:spPr>
          <a:xfrm>
            <a:off x="5497975" y="2961464"/>
            <a:ext cx="0" cy="380475"/>
          </a:xfrm>
          <a:prstGeom prst="line">
            <a:avLst/>
          </a:prstGeom>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0F901BD2-4C44-9C0D-7B1C-7E0E778A43E7}"/>
              </a:ext>
            </a:extLst>
          </p:cNvPr>
          <p:cNvSpPr txBox="1"/>
          <p:nvPr/>
        </p:nvSpPr>
        <p:spPr>
          <a:xfrm>
            <a:off x="8698275" y="849254"/>
            <a:ext cx="3270423" cy="1015663"/>
          </a:xfrm>
          <a:prstGeom prst="rect">
            <a:avLst/>
          </a:prstGeom>
          <a:noFill/>
          <a:ln>
            <a:solidFill>
              <a:schemeClr val="tx1"/>
            </a:solidFill>
          </a:ln>
        </p:spPr>
        <p:txBody>
          <a:bodyPr wrap="square" rtlCol="0">
            <a:spAutoFit/>
          </a:bodyPr>
          <a:lstStyle/>
          <a:p>
            <a:r>
              <a:rPr lang="en-US" sz="2000" dirty="0"/>
              <a:t>Which do you think is the most important component of Performance Character?</a:t>
            </a:r>
          </a:p>
        </p:txBody>
      </p:sp>
    </p:spTree>
    <p:extLst>
      <p:ext uri="{BB962C8B-B14F-4D97-AF65-F5344CB8AC3E}">
        <p14:creationId xmlns:p14="http://schemas.microsoft.com/office/powerpoint/2010/main" val="383571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6"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7"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644FE09-3D39-E984-F7CE-84142EAF4DEE}"/>
              </a:ext>
            </a:extLst>
          </p:cNvPr>
          <p:cNvSpPr>
            <a:spLocks noGrp="1"/>
          </p:cNvSpPr>
          <p:nvPr>
            <p:ph type="title"/>
          </p:nvPr>
        </p:nvSpPr>
        <p:spPr>
          <a:xfrm>
            <a:off x="461176" y="1243013"/>
            <a:ext cx="3855720" cy="4371974"/>
          </a:xfrm>
        </p:spPr>
        <p:txBody>
          <a:bodyPr>
            <a:normAutofit/>
          </a:bodyPr>
          <a:lstStyle/>
          <a:p>
            <a:r>
              <a:rPr lang="en-US" dirty="0">
                <a:solidFill>
                  <a:schemeClr val="tx2"/>
                </a:solidFill>
              </a:rPr>
              <a:t>Performance Character Tools</a:t>
            </a:r>
          </a:p>
        </p:txBody>
      </p:sp>
      <p:sp>
        <p:nvSpPr>
          <p:cNvPr id="3" name="Content Placeholder 2">
            <a:extLst>
              <a:ext uri="{FF2B5EF4-FFF2-40B4-BE49-F238E27FC236}">
                <a16:creationId xmlns:a16="http://schemas.microsoft.com/office/drawing/2014/main" id="{7C429CFF-CCCD-98CA-184B-21FEEB04BEDB}"/>
              </a:ext>
            </a:extLst>
          </p:cNvPr>
          <p:cNvSpPr>
            <a:spLocks noGrp="1"/>
          </p:cNvSpPr>
          <p:nvPr>
            <p:ph idx="1"/>
          </p:nvPr>
        </p:nvSpPr>
        <p:spPr>
          <a:xfrm>
            <a:off x="6172200" y="804672"/>
            <a:ext cx="5221224" cy="5230368"/>
          </a:xfrm>
        </p:spPr>
        <p:txBody>
          <a:bodyPr anchor="ctr">
            <a:normAutofit/>
          </a:bodyPr>
          <a:lstStyle/>
          <a:p>
            <a:r>
              <a:rPr lang="en-US" sz="2400" dirty="0">
                <a:solidFill>
                  <a:schemeClr val="tx2"/>
                </a:solidFill>
              </a:rPr>
              <a:t>Concepts are ambiguous – visuals make them more concrete.</a:t>
            </a:r>
          </a:p>
          <a:p>
            <a:r>
              <a:rPr lang="en-US" sz="2400" dirty="0">
                <a:solidFill>
                  <a:schemeClr val="tx2"/>
                </a:solidFill>
              </a:rPr>
              <a:t>Visuals engage both sides of the brain.</a:t>
            </a:r>
          </a:p>
          <a:p>
            <a:r>
              <a:rPr lang="en-US" sz="2400" dirty="0">
                <a:solidFill>
                  <a:schemeClr val="tx2"/>
                </a:solidFill>
              </a:rPr>
              <a:t>Concepts are personal to the individual – not a one-size-fits-all situation.</a:t>
            </a:r>
          </a:p>
          <a:p>
            <a:r>
              <a:rPr lang="en-US" sz="2400" dirty="0">
                <a:solidFill>
                  <a:schemeClr val="tx2"/>
                </a:solidFill>
              </a:rPr>
              <a:t>Coupling a diagram with questions allows a person to determine their personal ideas/thoughts about performance character concepts.</a:t>
            </a:r>
          </a:p>
          <a:p>
            <a:r>
              <a:rPr lang="en-US" sz="2400" dirty="0">
                <a:solidFill>
                  <a:schemeClr val="tx2"/>
                </a:solidFill>
              </a:rPr>
              <a:t>Discussion allows people access to different opinions.</a:t>
            </a:r>
          </a:p>
          <a:p>
            <a:endParaRPr lang="en-US" sz="1800" dirty="0">
              <a:solidFill>
                <a:schemeClr val="tx2"/>
              </a:solidFill>
            </a:endParaRPr>
          </a:p>
        </p:txBody>
      </p:sp>
    </p:spTree>
    <p:extLst>
      <p:ext uri="{BB962C8B-B14F-4D97-AF65-F5344CB8AC3E}">
        <p14:creationId xmlns:p14="http://schemas.microsoft.com/office/powerpoint/2010/main" val="3619494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80AB24-923A-9F40-AB3B-B4571D9034CC}"/>
              </a:ext>
            </a:extLst>
          </p:cNvPr>
          <p:cNvPicPr/>
          <p:nvPr/>
        </p:nvPicPr>
        <p:blipFill>
          <a:blip r:embed="rId2"/>
          <a:stretch>
            <a:fillRect/>
          </a:stretch>
        </p:blipFill>
        <p:spPr>
          <a:xfrm>
            <a:off x="1524001" y="76200"/>
            <a:ext cx="9143999" cy="6705600"/>
          </a:xfrm>
          <a:prstGeom prst="rect">
            <a:avLst/>
          </a:prstGeom>
        </p:spPr>
      </p:pic>
    </p:spTree>
    <p:extLst>
      <p:ext uri="{BB962C8B-B14F-4D97-AF65-F5344CB8AC3E}">
        <p14:creationId xmlns:p14="http://schemas.microsoft.com/office/powerpoint/2010/main" val="2551869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56EF50-9D26-0F4C-B9CF-0B9A8FD97766}"/>
              </a:ext>
            </a:extLst>
          </p:cNvPr>
          <p:cNvPicPr/>
          <p:nvPr/>
        </p:nvPicPr>
        <p:blipFill>
          <a:blip r:embed="rId2"/>
          <a:stretch>
            <a:fillRect/>
          </a:stretch>
        </p:blipFill>
        <p:spPr>
          <a:xfrm>
            <a:off x="1676401" y="0"/>
            <a:ext cx="8762999" cy="6705600"/>
          </a:xfrm>
          <a:prstGeom prst="rect">
            <a:avLst/>
          </a:prstGeom>
        </p:spPr>
      </p:pic>
      <p:pic>
        <p:nvPicPr>
          <p:cNvPr id="3" name="Picture 2">
            <a:extLst>
              <a:ext uri="{FF2B5EF4-FFF2-40B4-BE49-F238E27FC236}">
                <a16:creationId xmlns:a16="http://schemas.microsoft.com/office/drawing/2014/main" id="{F2099CDD-C762-DA44-8A13-B0D74A7F3788}"/>
              </a:ext>
            </a:extLst>
          </p:cNvPr>
          <p:cNvPicPr>
            <a:picLocks noChangeAspect="1"/>
          </p:cNvPicPr>
          <p:nvPr/>
        </p:nvPicPr>
        <p:blipFill>
          <a:blip r:embed="rId3"/>
          <a:stretch>
            <a:fillRect/>
          </a:stretch>
        </p:blipFill>
        <p:spPr>
          <a:xfrm>
            <a:off x="1524000" y="857250"/>
            <a:ext cx="9144000" cy="5143500"/>
          </a:xfrm>
          <a:prstGeom prst="rect">
            <a:avLst/>
          </a:prstGeom>
        </p:spPr>
      </p:pic>
    </p:spTree>
    <p:extLst>
      <p:ext uri="{BB962C8B-B14F-4D97-AF65-F5344CB8AC3E}">
        <p14:creationId xmlns:p14="http://schemas.microsoft.com/office/powerpoint/2010/main" val="303200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flipH="1">
            <a:off x="6248400" y="1136543"/>
            <a:ext cx="2" cy="431943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3657600" y="3193960"/>
            <a:ext cx="4953000" cy="867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219702" y="638542"/>
            <a:ext cx="2057400" cy="400110"/>
          </a:xfrm>
          <a:prstGeom prst="rect">
            <a:avLst/>
          </a:prstGeom>
          <a:noFill/>
        </p:spPr>
        <p:txBody>
          <a:bodyPr wrap="square" rtlCol="0">
            <a:spAutoFit/>
          </a:bodyPr>
          <a:lstStyle/>
          <a:p>
            <a:pPr algn="ctr"/>
            <a:r>
              <a:rPr lang="en-US" sz="2000" dirty="0"/>
              <a:t>Success</a:t>
            </a:r>
          </a:p>
        </p:txBody>
      </p:sp>
      <p:sp>
        <p:nvSpPr>
          <p:cNvPr id="5" name="Rectangle 4"/>
          <p:cNvSpPr/>
          <p:nvPr/>
        </p:nvSpPr>
        <p:spPr>
          <a:xfrm>
            <a:off x="5804531" y="5636654"/>
            <a:ext cx="887744" cy="400110"/>
          </a:xfrm>
          <a:prstGeom prst="rect">
            <a:avLst/>
          </a:prstGeom>
        </p:spPr>
        <p:txBody>
          <a:bodyPr wrap="none">
            <a:spAutoFit/>
          </a:bodyPr>
          <a:lstStyle/>
          <a:p>
            <a:pPr algn="ctr"/>
            <a:r>
              <a:rPr lang="en-US" sz="2000" dirty="0">
                <a:solidFill>
                  <a:prstClr val="black"/>
                </a:solidFill>
              </a:rPr>
              <a:t>Failure</a:t>
            </a:r>
            <a:endParaRPr lang="en-US" sz="2000" dirty="0"/>
          </a:p>
        </p:txBody>
      </p:sp>
      <p:sp>
        <p:nvSpPr>
          <p:cNvPr id="6" name="TextBox 5"/>
          <p:cNvSpPr txBox="1"/>
          <p:nvPr/>
        </p:nvSpPr>
        <p:spPr>
          <a:xfrm>
            <a:off x="8610601" y="2998241"/>
            <a:ext cx="1821287" cy="400110"/>
          </a:xfrm>
          <a:prstGeom prst="rect">
            <a:avLst/>
          </a:prstGeom>
          <a:noFill/>
        </p:spPr>
        <p:txBody>
          <a:bodyPr wrap="square" rtlCol="0">
            <a:spAutoFit/>
          </a:bodyPr>
          <a:lstStyle/>
          <a:p>
            <a:pPr algn="ctr"/>
            <a:r>
              <a:rPr lang="en-US" sz="2000" dirty="0"/>
              <a:t>Honorable</a:t>
            </a:r>
          </a:p>
        </p:txBody>
      </p:sp>
      <p:sp>
        <p:nvSpPr>
          <p:cNvPr id="7" name="TextBox 6"/>
          <p:cNvSpPr txBox="1"/>
          <p:nvPr/>
        </p:nvSpPr>
        <p:spPr>
          <a:xfrm>
            <a:off x="1828800" y="3002577"/>
            <a:ext cx="1981200" cy="400110"/>
          </a:xfrm>
          <a:prstGeom prst="rect">
            <a:avLst/>
          </a:prstGeom>
          <a:noFill/>
        </p:spPr>
        <p:txBody>
          <a:bodyPr wrap="square" rtlCol="0">
            <a:spAutoFit/>
          </a:bodyPr>
          <a:lstStyle/>
          <a:p>
            <a:pPr algn="ctr"/>
            <a:r>
              <a:rPr lang="en-US" sz="2000" dirty="0"/>
              <a:t>Dishonorable</a:t>
            </a:r>
          </a:p>
        </p:txBody>
      </p:sp>
      <p:sp>
        <p:nvSpPr>
          <p:cNvPr id="8" name="TextBox 7"/>
          <p:cNvSpPr txBox="1"/>
          <p:nvPr/>
        </p:nvSpPr>
        <p:spPr>
          <a:xfrm>
            <a:off x="6705600" y="1447801"/>
            <a:ext cx="1447800" cy="1200329"/>
          </a:xfrm>
          <a:prstGeom prst="rect">
            <a:avLst/>
          </a:prstGeom>
          <a:noFill/>
        </p:spPr>
        <p:txBody>
          <a:bodyPr wrap="square" rtlCol="0">
            <a:spAutoFit/>
          </a:bodyPr>
          <a:lstStyle/>
          <a:p>
            <a:pPr algn="ctr"/>
            <a:r>
              <a:rPr lang="en-US" sz="7200" dirty="0"/>
              <a:t>I</a:t>
            </a:r>
          </a:p>
        </p:txBody>
      </p:sp>
      <p:sp>
        <p:nvSpPr>
          <p:cNvPr id="9" name="TextBox 8"/>
          <p:cNvSpPr txBox="1"/>
          <p:nvPr/>
        </p:nvSpPr>
        <p:spPr>
          <a:xfrm>
            <a:off x="3839514" y="1447801"/>
            <a:ext cx="2286000" cy="1200329"/>
          </a:xfrm>
          <a:prstGeom prst="rect">
            <a:avLst/>
          </a:prstGeom>
          <a:noFill/>
        </p:spPr>
        <p:txBody>
          <a:bodyPr wrap="square" rtlCol="0">
            <a:spAutoFit/>
          </a:bodyPr>
          <a:lstStyle/>
          <a:p>
            <a:pPr algn="ctr"/>
            <a:r>
              <a:rPr lang="en-US" sz="7200" dirty="0"/>
              <a:t>II</a:t>
            </a:r>
          </a:p>
        </p:txBody>
      </p:sp>
      <p:sp>
        <p:nvSpPr>
          <p:cNvPr id="10" name="TextBox 9"/>
          <p:cNvSpPr txBox="1"/>
          <p:nvPr/>
        </p:nvSpPr>
        <p:spPr>
          <a:xfrm>
            <a:off x="3892401" y="3657601"/>
            <a:ext cx="2180227" cy="1200329"/>
          </a:xfrm>
          <a:prstGeom prst="rect">
            <a:avLst/>
          </a:prstGeom>
          <a:noFill/>
        </p:spPr>
        <p:txBody>
          <a:bodyPr wrap="square" rtlCol="0">
            <a:spAutoFit/>
          </a:bodyPr>
          <a:lstStyle/>
          <a:p>
            <a:pPr algn="ctr"/>
            <a:r>
              <a:rPr lang="en-US" sz="7200" dirty="0"/>
              <a:t>III</a:t>
            </a:r>
          </a:p>
        </p:txBody>
      </p:sp>
      <p:sp>
        <p:nvSpPr>
          <p:cNvPr id="11" name="TextBox 10"/>
          <p:cNvSpPr txBox="1"/>
          <p:nvPr/>
        </p:nvSpPr>
        <p:spPr>
          <a:xfrm>
            <a:off x="6515100" y="3657601"/>
            <a:ext cx="1828800" cy="1200329"/>
          </a:xfrm>
          <a:prstGeom prst="rect">
            <a:avLst/>
          </a:prstGeom>
          <a:noFill/>
        </p:spPr>
        <p:txBody>
          <a:bodyPr wrap="square" rtlCol="0">
            <a:spAutoFit/>
          </a:bodyPr>
          <a:lstStyle/>
          <a:p>
            <a:pPr algn="ctr"/>
            <a:r>
              <a:rPr lang="en-US" sz="7200" dirty="0"/>
              <a:t>IV</a:t>
            </a:r>
          </a:p>
        </p:txBody>
      </p:sp>
    </p:spTree>
    <p:extLst>
      <p:ext uri="{BB962C8B-B14F-4D97-AF65-F5344CB8AC3E}">
        <p14:creationId xmlns:p14="http://schemas.microsoft.com/office/powerpoint/2010/main" val="2168373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indset chart.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3100" y="-148281"/>
            <a:ext cx="8305800" cy="6858000"/>
          </a:xfrm>
          <a:prstGeom prst="rect">
            <a:avLst/>
          </a:prstGeom>
          <a:noFill/>
          <a:ln>
            <a:noFill/>
          </a:ln>
        </p:spPr>
      </p:pic>
    </p:spTree>
    <p:extLst>
      <p:ext uri="{BB962C8B-B14F-4D97-AF65-F5344CB8AC3E}">
        <p14:creationId xmlns:p14="http://schemas.microsoft.com/office/powerpoint/2010/main" val="1140566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667000"/>
            <a:ext cx="9144000" cy="923330"/>
          </a:xfrm>
          <a:prstGeom prst="rect">
            <a:avLst/>
          </a:prstGeom>
          <a:noFill/>
        </p:spPr>
        <p:txBody>
          <a:bodyPr wrap="square" rtlCol="0">
            <a:spAutoFit/>
          </a:bodyPr>
          <a:lstStyle/>
          <a:p>
            <a:pPr algn="ctr"/>
            <a:r>
              <a:rPr lang="en-US" sz="5400" dirty="0"/>
              <a:t>Event + Response = Outcome</a:t>
            </a:r>
          </a:p>
        </p:txBody>
      </p:sp>
    </p:spTree>
    <p:extLst>
      <p:ext uri="{BB962C8B-B14F-4D97-AF65-F5344CB8AC3E}">
        <p14:creationId xmlns:p14="http://schemas.microsoft.com/office/powerpoint/2010/main" val="1457420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94AF09-DE91-F749-AEE9-4B1B80C9AC3B}"/>
              </a:ext>
            </a:extLst>
          </p:cNvPr>
          <p:cNvSpPr/>
          <p:nvPr/>
        </p:nvSpPr>
        <p:spPr>
          <a:xfrm rot="18985443">
            <a:off x="6403763" y="1882891"/>
            <a:ext cx="2106048" cy="408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Uncomfortable Graph (1).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19400" y="0"/>
            <a:ext cx="6553200" cy="6888892"/>
          </a:xfrm>
          <a:prstGeom prst="rect">
            <a:avLst/>
          </a:prstGeom>
          <a:noFill/>
          <a:ln>
            <a:noFill/>
          </a:ln>
        </p:spPr>
      </p:pic>
    </p:spTree>
    <p:extLst>
      <p:ext uri="{BB962C8B-B14F-4D97-AF65-F5344CB8AC3E}">
        <p14:creationId xmlns:p14="http://schemas.microsoft.com/office/powerpoint/2010/main" val="3086630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B8FC3-47BC-817E-1561-CB0F3271F93F}"/>
              </a:ext>
            </a:extLst>
          </p:cNvPr>
          <p:cNvSpPr>
            <a:spLocks noGrp="1"/>
          </p:cNvSpPr>
          <p:nvPr>
            <p:ph type="title"/>
          </p:nvPr>
        </p:nvSpPr>
        <p:spPr>
          <a:xfrm>
            <a:off x="6090176" y="341694"/>
            <a:ext cx="4977976" cy="1454051"/>
          </a:xfrm>
        </p:spPr>
        <p:txBody>
          <a:bodyPr>
            <a:normAutofit/>
          </a:bodyPr>
          <a:lstStyle/>
          <a:p>
            <a:r>
              <a:rPr lang="en-US" sz="4800" dirty="0">
                <a:solidFill>
                  <a:schemeClr val="tx2"/>
                </a:solidFill>
              </a:rPr>
              <a:t>Questions</a:t>
            </a:r>
          </a:p>
        </p:txBody>
      </p:sp>
      <p:pic>
        <p:nvPicPr>
          <p:cNvPr id="7" name="Graphic 6" descr="Confused Person">
            <a:extLst>
              <a:ext uri="{FF2B5EF4-FFF2-40B4-BE49-F238E27FC236}">
                <a16:creationId xmlns:a16="http://schemas.microsoft.com/office/drawing/2014/main" id="{0737F228-7680-D69A-CE5A-7F80BB8C3E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1D58DBBD-EE95-EA22-066F-C95A18A8F2A9}"/>
              </a:ext>
            </a:extLst>
          </p:cNvPr>
          <p:cNvSpPr>
            <a:spLocks noGrp="1"/>
          </p:cNvSpPr>
          <p:nvPr>
            <p:ph idx="1"/>
          </p:nvPr>
        </p:nvSpPr>
        <p:spPr>
          <a:xfrm>
            <a:off x="6090574" y="2421682"/>
            <a:ext cx="4977578" cy="3639289"/>
          </a:xfrm>
        </p:spPr>
        <p:txBody>
          <a:bodyPr anchor="ctr">
            <a:noAutofit/>
          </a:bodyPr>
          <a:lstStyle/>
          <a:p>
            <a:r>
              <a:rPr lang="en-US" dirty="0">
                <a:solidFill>
                  <a:schemeClr val="tx2"/>
                </a:solidFill>
              </a:rPr>
              <a:t>What is fear?</a:t>
            </a:r>
          </a:p>
          <a:p>
            <a:r>
              <a:rPr lang="en-US" dirty="0">
                <a:solidFill>
                  <a:schemeClr val="tx2"/>
                </a:solidFill>
              </a:rPr>
              <a:t>How do you know when you’re experiencing fear?</a:t>
            </a:r>
          </a:p>
          <a:p>
            <a:r>
              <a:rPr lang="en-US" dirty="0">
                <a:solidFill>
                  <a:schemeClr val="tx2"/>
                </a:solidFill>
              </a:rPr>
              <a:t>Is anything at work fear-inducing for you?</a:t>
            </a:r>
          </a:p>
          <a:p>
            <a:r>
              <a:rPr lang="en-US" dirty="0">
                <a:solidFill>
                  <a:schemeClr val="tx2"/>
                </a:solidFill>
              </a:rPr>
              <a:t>Is fear a good thing or a bad thing?</a:t>
            </a:r>
          </a:p>
          <a:p>
            <a:r>
              <a:rPr lang="en-US" dirty="0">
                <a:solidFill>
                  <a:schemeClr val="tx2"/>
                </a:solidFill>
              </a:rPr>
              <a:t>What is courage?</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96983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BD1E4BEA-250E-994F-9DA1-77B32436F997}"/>
              </a:ext>
            </a:extLst>
          </p:cNvPr>
          <p:cNvCxnSpPr/>
          <p:nvPr/>
        </p:nvCxnSpPr>
        <p:spPr>
          <a:xfrm>
            <a:off x="2488406" y="5382006"/>
            <a:ext cx="7215188" cy="0"/>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B79DEA7E-B656-094F-8CF5-2AF2828FF0C0}"/>
              </a:ext>
            </a:extLst>
          </p:cNvPr>
          <p:cNvCxnSpPr/>
          <p:nvPr/>
        </p:nvCxnSpPr>
        <p:spPr>
          <a:xfrm flipV="1">
            <a:off x="6057995" y="1285494"/>
            <a:ext cx="0" cy="4096512"/>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CFCCA49E-D557-B340-AE95-CF68C92B795D}"/>
              </a:ext>
            </a:extLst>
          </p:cNvPr>
          <p:cNvSpPr txBox="1"/>
          <p:nvPr/>
        </p:nvSpPr>
        <p:spPr>
          <a:xfrm>
            <a:off x="3340608" y="5571744"/>
            <a:ext cx="1840992" cy="369332"/>
          </a:xfrm>
          <a:prstGeom prst="rect">
            <a:avLst/>
          </a:prstGeom>
          <a:noFill/>
        </p:spPr>
        <p:txBody>
          <a:bodyPr wrap="square" rtlCol="0">
            <a:spAutoFit/>
          </a:bodyPr>
          <a:lstStyle/>
          <a:p>
            <a:pPr algn="ctr"/>
            <a:r>
              <a:rPr lang="en-US" dirty="0"/>
              <a:t>Resistance </a:t>
            </a:r>
          </a:p>
        </p:txBody>
      </p:sp>
      <p:sp>
        <p:nvSpPr>
          <p:cNvPr id="7" name="TextBox 6">
            <a:extLst>
              <a:ext uri="{FF2B5EF4-FFF2-40B4-BE49-F238E27FC236}">
                <a16:creationId xmlns:a16="http://schemas.microsoft.com/office/drawing/2014/main" id="{C3CFC226-8D9A-C645-A547-B3B1A04AE9AE}"/>
              </a:ext>
            </a:extLst>
          </p:cNvPr>
          <p:cNvSpPr txBox="1"/>
          <p:nvPr/>
        </p:nvSpPr>
        <p:spPr>
          <a:xfrm>
            <a:off x="7010402" y="5571744"/>
            <a:ext cx="1926336" cy="369332"/>
          </a:xfrm>
          <a:prstGeom prst="rect">
            <a:avLst/>
          </a:prstGeom>
          <a:noFill/>
        </p:spPr>
        <p:txBody>
          <a:bodyPr wrap="square" rtlCol="0">
            <a:spAutoFit/>
          </a:bodyPr>
          <a:lstStyle/>
          <a:p>
            <a:pPr algn="ctr"/>
            <a:r>
              <a:rPr lang="en-US" dirty="0"/>
              <a:t>Acceptance</a:t>
            </a:r>
          </a:p>
        </p:txBody>
      </p:sp>
      <p:sp>
        <p:nvSpPr>
          <p:cNvPr id="8" name="TextBox 7">
            <a:extLst>
              <a:ext uri="{FF2B5EF4-FFF2-40B4-BE49-F238E27FC236}">
                <a16:creationId xmlns:a16="http://schemas.microsoft.com/office/drawing/2014/main" id="{89C1F1F4-2234-6F4A-8CE9-478FB91C58B5}"/>
              </a:ext>
            </a:extLst>
          </p:cNvPr>
          <p:cNvSpPr txBox="1"/>
          <p:nvPr/>
        </p:nvSpPr>
        <p:spPr>
          <a:xfrm>
            <a:off x="5491067" y="777717"/>
            <a:ext cx="1133856" cy="369332"/>
          </a:xfrm>
          <a:prstGeom prst="rect">
            <a:avLst/>
          </a:prstGeom>
          <a:noFill/>
        </p:spPr>
        <p:txBody>
          <a:bodyPr wrap="square" rtlCol="0">
            <a:spAutoFit/>
          </a:bodyPr>
          <a:lstStyle/>
          <a:p>
            <a:pPr algn="ctr"/>
            <a:r>
              <a:rPr lang="en-US" dirty="0"/>
              <a:t>Fear</a:t>
            </a:r>
          </a:p>
        </p:txBody>
      </p:sp>
    </p:spTree>
    <p:extLst>
      <p:ext uri="{BB962C8B-B14F-4D97-AF65-F5344CB8AC3E}">
        <p14:creationId xmlns:p14="http://schemas.microsoft.com/office/powerpoint/2010/main" val="2728836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36A69B-53FC-024D-8509-995F6A34BF7B}"/>
              </a:ext>
            </a:extLst>
          </p:cNvPr>
          <p:cNvSpPr/>
          <p:nvPr/>
        </p:nvSpPr>
        <p:spPr>
          <a:xfrm>
            <a:off x="3499104" y="2365248"/>
            <a:ext cx="2558891" cy="3016758"/>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BD1E4BEA-250E-994F-9DA1-77B32436F997}"/>
              </a:ext>
            </a:extLst>
          </p:cNvPr>
          <p:cNvCxnSpPr/>
          <p:nvPr/>
        </p:nvCxnSpPr>
        <p:spPr>
          <a:xfrm>
            <a:off x="2488406" y="5382006"/>
            <a:ext cx="7215188" cy="0"/>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B79DEA7E-B656-094F-8CF5-2AF2828FF0C0}"/>
              </a:ext>
            </a:extLst>
          </p:cNvPr>
          <p:cNvCxnSpPr/>
          <p:nvPr/>
        </p:nvCxnSpPr>
        <p:spPr>
          <a:xfrm flipV="1">
            <a:off x="6057995" y="1285494"/>
            <a:ext cx="0" cy="4096512"/>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CFCCA49E-D557-B340-AE95-CF68C92B795D}"/>
              </a:ext>
            </a:extLst>
          </p:cNvPr>
          <p:cNvSpPr txBox="1"/>
          <p:nvPr/>
        </p:nvSpPr>
        <p:spPr>
          <a:xfrm>
            <a:off x="3340608" y="5571744"/>
            <a:ext cx="1840992" cy="369332"/>
          </a:xfrm>
          <a:prstGeom prst="rect">
            <a:avLst/>
          </a:prstGeom>
          <a:noFill/>
        </p:spPr>
        <p:txBody>
          <a:bodyPr wrap="square" rtlCol="0">
            <a:spAutoFit/>
          </a:bodyPr>
          <a:lstStyle/>
          <a:p>
            <a:pPr algn="ctr"/>
            <a:r>
              <a:rPr lang="en-US" dirty="0"/>
              <a:t>Resistance </a:t>
            </a:r>
          </a:p>
        </p:txBody>
      </p:sp>
      <p:sp>
        <p:nvSpPr>
          <p:cNvPr id="7" name="TextBox 6">
            <a:extLst>
              <a:ext uri="{FF2B5EF4-FFF2-40B4-BE49-F238E27FC236}">
                <a16:creationId xmlns:a16="http://schemas.microsoft.com/office/drawing/2014/main" id="{C3CFC226-8D9A-C645-A547-B3B1A04AE9AE}"/>
              </a:ext>
            </a:extLst>
          </p:cNvPr>
          <p:cNvSpPr txBox="1"/>
          <p:nvPr/>
        </p:nvSpPr>
        <p:spPr>
          <a:xfrm>
            <a:off x="7010402" y="5571744"/>
            <a:ext cx="1926336" cy="369332"/>
          </a:xfrm>
          <a:prstGeom prst="rect">
            <a:avLst/>
          </a:prstGeom>
          <a:noFill/>
        </p:spPr>
        <p:txBody>
          <a:bodyPr wrap="square" rtlCol="0">
            <a:spAutoFit/>
          </a:bodyPr>
          <a:lstStyle/>
          <a:p>
            <a:pPr algn="ctr"/>
            <a:r>
              <a:rPr lang="en-US" dirty="0"/>
              <a:t>Acceptance</a:t>
            </a:r>
          </a:p>
        </p:txBody>
      </p:sp>
      <p:sp>
        <p:nvSpPr>
          <p:cNvPr id="8" name="TextBox 7">
            <a:extLst>
              <a:ext uri="{FF2B5EF4-FFF2-40B4-BE49-F238E27FC236}">
                <a16:creationId xmlns:a16="http://schemas.microsoft.com/office/drawing/2014/main" id="{89C1F1F4-2234-6F4A-8CE9-478FB91C58B5}"/>
              </a:ext>
            </a:extLst>
          </p:cNvPr>
          <p:cNvSpPr txBox="1"/>
          <p:nvPr/>
        </p:nvSpPr>
        <p:spPr>
          <a:xfrm>
            <a:off x="5491067" y="777717"/>
            <a:ext cx="1133856" cy="369332"/>
          </a:xfrm>
          <a:prstGeom prst="rect">
            <a:avLst/>
          </a:prstGeom>
          <a:noFill/>
        </p:spPr>
        <p:txBody>
          <a:bodyPr wrap="square" rtlCol="0">
            <a:spAutoFit/>
          </a:bodyPr>
          <a:lstStyle/>
          <a:p>
            <a:pPr algn="ctr"/>
            <a:r>
              <a:rPr lang="en-US" dirty="0"/>
              <a:t>Fear</a:t>
            </a:r>
          </a:p>
        </p:txBody>
      </p:sp>
      <p:sp>
        <p:nvSpPr>
          <p:cNvPr id="10" name="TextBox 9">
            <a:extLst>
              <a:ext uri="{FF2B5EF4-FFF2-40B4-BE49-F238E27FC236}">
                <a16:creationId xmlns:a16="http://schemas.microsoft.com/office/drawing/2014/main" id="{AFED3488-4E1F-774D-95BA-137121E27957}"/>
              </a:ext>
            </a:extLst>
          </p:cNvPr>
          <p:cNvSpPr txBox="1"/>
          <p:nvPr/>
        </p:nvSpPr>
        <p:spPr>
          <a:xfrm>
            <a:off x="3947159" y="3688961"/>
            <a:ext cx="1662779" cy="369332"/>
          </a:xfrm>
          <a:prstGeom prst="rect">
            <a:avLst/>
          </a:prstGeom>
          <a:noFill/>
        </p:spPr>
        <p:txBody>
          <a:bodyPr wrap="square" rtlCol="0">
            <a:spAutoFit/>
          </a:bodyPr>
          <a:lstStyle/>
          <a:p>
            <a:pPr algn="ctr"/>
            <a:r>
              <a:rPr lang="en-US" dirty="0"/>
              <a:t>Anxiety</a:t>
            </a:r>
          </a:p>
        </p:txBody>
      </p:sp>
    </p:spTree>
    <p:extLst>
      <p:ext uri="{BB962C8B-B14F-4D97-AF65-F5344CB8AC3E}">
        <p14:creationId xmlns:p14="http://schemas.microsoft.com/office/powerpoint/2010/main" val="4203287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9BC48E-77C5-BE48-AF8D-C85E91F8C0A5}"/>
              </a:ext>
            </a:extLst>
          </p:cNvPr>
          <p:cNvSpPr/>
          <p:nvPr/>
        </p:nvSpPr>
        <p:spPr>
          <a:xfrm>
            <a:off x="6057995" y="2901697"/>
            <a:ext cx="3072384" cy="248031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CDA65437-B523-0D4D-8032-27AEC9855004}"/>
              </a:ext>
            </a:extLst>
          </p:cNvPr>
          <p:cNvCxnSpPr/>
          <p:nvPr/>
        </p:nvCxnSpPr>
        <p:spPr>
          <a:xfrm>
            <a:off x="2488406" y="5382006"/>
            <a:ext cx="7215188" cy="0"/>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4" name="Straight Arrow Connector 3">
            <a:extLst>
              <a:ext uri="{FF2B5EF4-FFF2-40B4-BE49-F238E27FC236}">
                <a16:creationId xmlns:a16="http://schemas.microsoft.com/office/drawing/2014/main" id="{047B41EB-75EE-A649-8941-A78CC82D1BDF}"/>
              </a:ext>
            </a:extLst>
          </p:cNvPr>
          <p:cNvCxnSpPr/>
          <p:nvPr/>
        </p:nvCxnSpPr>
        <p:spPr>
          <a:xfrm flipV="1">
            <a:off x="6057995" y="1285494"/>
            <a:ext cx="0" cy="4096512"/>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8CF41148-0821-B24B-A895-7F2A121B2ECE}"/>
              </a:ext>
            </a:extLst>
          </p:cNvPr>
          <p:cNvSpPr txBox="1"/>
          <p:nvPr/>
        </p:nvSpPr>
        <p:spPr>
          <a:xfrm>
            <a:off x="3340608" y="5571744"/>
            <a:ext cx="1840992" cy="369332"/>
          </a:xfrm>
          <a:prstGeom prst="rect">
            <a:avLst/>
          </a:prstGeom>
          <a:noFill/>
        </p:spPr>
        <p:txBody>
          <a:bodyPr wrap="square" rtlCol="0">
            <a:spAutoFit/>
          </a:bodyPr>
          <a:lstStyle/>
          <a:p>
            <a:pPr algn="ctr"/>
            <a:r>
              <a:rPr lang="en-US" dirty="0"/>
              <a:t>Resistance </a:t>
            </a:r>
          </a:p>
        </p:txBody>
      </p:sp>
      <p:sp>
        <p:nvSpPr>
          <p:cNvPr id="6" name="TextBox 5">
            <a:extLst>
              <a:ext uri="{FF2B5EF4-FFF2-40B4-BE49-F238E27FC236}">
                <a16:creationId xmlns:a16="http://schemas.microsoft.com/office/drawing/2014/main" id="{F50BCE7A-2AA5-C24A-8B0E-9768CA639D34}"/>
              </a:ext>
            </a:extLst>
          </p:cNvPr>
          <p:cNvSpPr txBox="1"/>
          <p:nvPr/>
        </p:nvSpPr>
        <p:spPr>
          <a:xfrm>
            <a:off x="7010402" y="5571744"/>
            <a:ext cx="1926336" cy="369332"/>
          </a:xfrm>
          <a:prstGeom prst="rect">
            <a:avLst/>
          </a:prstGeom>
          <a:noFill/>
        </p:spPr>
        <p:txBody>
          <a:bodyPr wrap="square" rtlCol="0">
            <a:spAutoFit/>
          </a:bodyPr>
          <a:lstStyle/>
          <a:p>
            <a:pPr algn="ctr"/>
            <a:r>
              <a:rPr lang="en-US" dirty="0"/>
              <a:t>Acceptance</a:t>
            </a:r>
          </a:p>
        </p:txBody>
      </p:sp>
      <p:sp>
        <p:nvSpPr>
          <p:cNvPr id="7" name="TextBox 6">
            <a:extLst>
              <a:ext uri="{FF2B5EF4-FFF2-40B4-BE49-F238E27FC236}">
                <a16:creationId xmlns:a16="http://schemas.microsoft.com/office/drawing/2014/main" id="{40F96C7A-D013-A64D-8972-B59EE75B2196}"/>
              </a:ext>
            </a:extLst>
          </p:cNvPr>
          <p:cNvSpPr txBox="1"/>
          <p:nvPr/>
        </p:nvSpPr>
        <p:spPr>
          <a:xfrm>
            <a:off x="5491067" y="777717"/>
            <a:ext cx="1133856" cy="369332"/>
          </a:xfrm>
          <a:prstGeom prst="rect">
            <a:avLst/>
          </a:prstGeom>
          <a:noFill/>
        </p:spPr>
        <p:txBody>
          <a:bodyPr wrap="square" rtlCol="0">
            <a:spAutoFit/>
          </a:bodyPr>
          <a:lstStyle/>
          <a:p>
            <a:pPr algn="ctr"/>
            <a:r>
              <a:rPr lang="en-US" dirty="0"/>
              <a:t>Fear</a:t>
            </a:r>
          </a:p>
        </p:txBody>
      </p:sp>
      <p:sp>
        <p:nvSpPr>
          <p:cNvPr id="8" name="TextBox 7">
            <a:extLst>
              <a:ext uri="{FF2B5EF4-FFF2-40B4-BE49-F238E27FC236}">
                <a16:creationId xmlns:a16="http://schemas.microsoft.com/office/drawing/2014/main" id="{C43451A1-E57F-0044-9474-A3202ED5FA82}"/>
              </a:ext>
            </a:extLst>
          </p:cNvPr>
          <p:cNvSpPr txBox="1"/>
          <p:nvPr/>
        </p:nvSpPr>
        <p:spPr>
          <a:xfrm>
            <a:off x="6762798" y="3950684"/>
            <a:ext cx="1662779" cy="369332"/>
          </a:xfrm>
          <a:prstGeom prst="rect">
            <a:avLst/>
          </a:prstGeom>
          <a:noFill/>
        </p:spPr>
        <p:txBody>
          <a:bodyPr wrap="square" rtlCol="0">
            <a:spAutoFit/>
          </a:bodyPr>
          <a:lstStyle/>
          <a:p>
            <a:pPr algn="ctr"/>
            <a:r>
              <a:rPr lang="en-US" dirty="0"/>
              <a:t>Excitement</a:t>
            </a:r>
          </a:p>
        </p:txBody>
      </p:sp>
    </p:spTree>
    <p:extLst>
      <p:ext uri="{BB962C8B-B14F-4D97-AF65-F5344CB8AC3E}">
        <p14:creationId xmlns:p14="http://schemas.microsoft.com/office/powerpoint/2010/main" val="786188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A0061B7B-6FC6-3646-9093-A3A5A0D5A2F8}"/>
              </a:ext>
            </a:extLst>
          </p:cNvPr>
          <p:cNvPicPr>
            <a:picLocks noChangeAspect="1"/>
          </p:cNvPicPr>
          <p:nvPr/>
        </p:nvPicPr>
        <p:blipFill>
          <a:blip r:embed="rId2"/>
          <a:stretch>
            <a:fillRect/>
          </a:stretch>
        </p:blipFill>
        <p:spPr>
          <a:xfrm>
            <a:off x="4397013" y="3545593"/>
            <a:ext cx="3119438" cy="3350507"/>
          </a:xfrm>
          <a:prstGeom prst="rect">
            <a:avLst/>
          </a:prstGeom>
        </p:spPr>
      </p:pic>
      <p:sp>
        <p:nvSpPr>
          <p:cNvPr id="4" name="Oval 3">
            <a:extLst>
              <a:ext uri="{FF2B5EF4-FFF2-40B4-BE49-F238E27FC236}">
                <a16:creationId xmlns:a16="http://schemas.microsoft.com/office/drawing/2014/main" id="{EA36B6E7-FA19-D748-BCA8-FA4C9928834C}"/>
              </a:ext>
            </a:extLst>
          </p:cNvPr>
          <p:cNvSpPr/>
          <p:nvPr/>
        </p:nvSpPr>
        <p:spPr>
          <a:xfrm>
            <a:off x="948879" y="2490250"/>
            <a:ext cx="1214297" cy="1319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342F1AC-9495-5F47-87DC-BA995659E8A3}"/>
              </a:ext>
            </a:extLst>
          </p:cNvPr>
          <p:cNvSpPr/>
          <p:nvPr/>
        </p:nvSpPr>
        <p:spPr>
          <a:xfrm>
            <a:off x="2296430" y="2538762"/>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D5A752A-FFA6-A14B-88EC-B41017D442B0}"/>
              </a:ext>
            </a:extLst>
          </p:cNvPr>
          <p:cNvSpPr/>
          <p:nvPr/>
        </p:nvSpPr>
        <p:spPr>
          <a:xfrm>
            <a:off x="3599831" y="2360076"/>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97B6114-ABA7-9E46-8AA6-5275472A74DC}"/>
              </a:ext>
            </a:extLst>
          </p:cNvPr>
          <p:cNvSpPr/>
          <p:nvPr/>
        </p:nvSpPr>
        <p:spPr>
          <a:xfrm>
            <a:off x="6633912" y="1358614"/>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86DD5B4-68DA-CB42-BF32-4EC1B78BE2E8}"/>
              </a:ext>
            </a:extLst>
          </p:cNvPr>
          <p:cNvSpPr/>
          <p:nvPr/>
        </p:nvSpPr>
        <p:spPr>
          <a:xfrm>
            <a:off x="8802374" y="1064042"/>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23219A3-C715-8347-8620-C8F732D85319}"/>
              </a:ext>
            </a:extLst>
          </p:cNvPr>
          <p:cNvSpPr/>
          <p:nvPr/>
        </p:nvSpPr>
        <p:spPr>
          <a:xfrm>
            <a:off x="5305075" y="1287508"/>
            <a:ext cx="1255014" cy="12728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D698602-F8FE-9347-84C6-37A2538B1099}"/>
              </a:ext>
            </a:extLst>
          </p:cNvPr>
          <p:cNvSpPr/>
          <p:nvPr/>
        </p:nvSpPr>
        <p:spPr>
          <a:xfrm>
            <a:off x="7248763" y="2249774"/>
            <a:ext cx="1211200" cy="12033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E195FA9-BE32-DB4F-999E-CB54EB3E825D}"/>
              </a:ext>
            </a:extLst>
          </p:cNvPr>
          <p:cNvSpPr/>
          <p:nvPr/>
        </p:nvSpPr>
        <p:spPr>
          <a:xfrm>
            <a:off x="9417226" y="3693825"/>
            <a:ext cx="1463279" cy="134394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78AE541-9B9C-4C46-A710-AAE9DDC25302}"/>
              </a:ext>
            </a:extLst>
          </p:cNvPr>
          <p:cNvSpPr/>
          <p:nvPr/>
        </p:nvSpPr>
        <p:spPr>
          <a:xfrm>
            <a:off x="8993077" y="2895600"/>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6F60851-7833-DA49-BE52-6C2B8788F6E5}"/>
              </a:ext>
            </a:extLst>
          </p:cNvPr>
          <p:cNvSpPr/>
          <p:nvPr/>
        </p:nvSpPr>
        <p:spPr>
          <a:xfrm>
            <a:off x="8459963" y="1981265"/>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2D9230F-1575-2441-8D0F-DAF6601409CE}"/>
              </a:ext>
            </a:extLst>
          </p:cNvPr>
          <p:cNvSpPr/>
          <p:nvPr/>
        </p:nvSpPr>
        <p:spPr>
          <a:xfrm>
            <a:off x="4600909" y="2469325"/>
            <a:ext cx="1211200" cy="12004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61BD341-0DD2-9B4A-8B63-380C3B3E533A}"/>
              </a:ext>
            </a:extLst>
          </p:cNvPr>
          <p:cNvSpPr/>
          <p:nvPr/>
        </p:nvSpPr>
        <p:spPr>
          <a:xfrm>
            <a:off x="10347391" y="2895600"/>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2ACE8E0-D2DD-E849-9163-D5DEFB40A678}"/>
              </a:ext>
            </a:extLst>
          </p:cNvPr>
          <p:cNvSpPr/>
          <p:nvPr/>
        </p:nvSpPr>
        <p:spPr>
          <a:xfrm>
            <a:off x="7516452" y="3453162"/>
            <a:ext cx="1503724" cy="13420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0B1BC6A-8931-7045-8EE9-27755D8E79AC}"/>
              </a:ext>
            </a:extLst>
          </p:cNvPr>
          <p:cNvSpPr/>
          <p:nvPr/>
        </p:nvSpPr>
        <p:spPr>
          <a:xfrm>
            <a:off x="3171825" y="3428999"/>
            <a:ext cx="1385269" cy="13197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900C31C-5637-7E41-9D0F-C4B7A9966FF5}"/>
              </a:ext>
            </a:extLst>
          </p:cNvPr>
          <p:cNvSpPr/>
          <p:nvPr/>
        </p:nvSpPr>
        <p:spPr>
          <a:xfrm>
            <a:off x="7688392" y="1190882"/>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1C25098-76FD-9B40-9A94-D47CBC9C91F7}"/>
              </a:ext>
            </a:extLst>
          </p:cNvPr>
          <p:cNvSpPr/>
          <p:nvPr/>
        </p:nvSpPr>
        <p:spPr>
          <a:xfrm>
            <a:off x="2732245" y="1000125"/>
            <a:ext cx="1238897" cy="12728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FCD54D3-6F7A-E64F-BB40-4315DE96F329}"/>
              </a:ext>
            </a:extLst>
          </p:cNvPr>
          <p:cNvSpPr/>
          <p:nvPr/>
        </p:nvSpPr>
        <p:spPr>
          <a:xfrm>
            <a:off x="4264081" y="1505299"/>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E93773D-3234-0C41-96CF-1BC507E33AB9}"/>
              </a:ext>
            </a:extLst>
          </p:cNvPr>
          <p:cNvSpPr/>
          <p:nvPr/>
        </p:nvSpPr>
        <p:spPr>
          <a:xfrm>
            <a:off x="5993750" y="2606613"/>
            <a:ext cx="1255014" cy="12033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23AFD6D-A453-934D-9DFA-0AE80E1A102C}"/>
              </a:ext>
            </a:extLst>
          </p:cNvPr>
          <p:cNvSpPr/>
          <p:nvPr/>
        </p:nvSpPr>
        <p:spPr>
          <a:xfrm>
            <a:off x="2146732" y="3693825"/>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07F44E8-B2BA-0240-B57E-3302F43983B8}"/>
              </a:ext>
            </a:extLst>
          </p:cNvPr>
          <p:cNvSpPr/>
          <p:nvPr/>
        </p:nvSpPr>
        <p:spPr>
          <a:xfrm>
            <a:off x="990943" y="4151025"/>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C0A2C68-22A0-EB4E-B39D-B565D3440339}"/>
              </a:ext>
            </a:extLst>
          </p:cNvPr>
          <p:cNvSpPr txBox="1"/>
          <p:nvPr/>
        </p:nvSpPr>
        <p:spPr>
          <a:xfrm>
            <a:off x="633263" y="662383"/>
            <a:ext cx="2188228" cy="1846659"/>
          </a:xfrm>
          <a:prstGeom prst="rect">
            <a:avLst/>
          </a:prstGeom>
          <a:noFill/>
        </p:spPr>
        <p:txBody>
          <a:bodyPr wrap="square" rtlCol="0">
            <a:spAutoFit/>
          </a:bodyPr>
          <a:lstStyle/>
          <a:p>
            <a:r>
              <a:rPr lang="en-US" sz="3200" dirty="0"/>
              <a:t>Perceived </a:t>
            </a:r>
          </a:p>
          <a:p>
            <a:r>
              <a:rPr lang="en-US" sz="3200" dirty="0"/>
              <a:t>Negative </a:t>
            </a:r>
          </a:p>
          <a:p>
            <a:r>
              <a:rPr lang="en-US" sz="3200" dirty="0"/>
              <a:t>Outcomes 	</a:t>
            </a:r>
            <a:r>
              <a:rPr lang="en-US" dirty="0"/>
              <a:t>	</a:t>
            </a:r>
          </a:p>
        </p:txBody>
      </p:sp>
      <p:sp>
        <p:nvSpPr>
          <p:cNvPr id="29" name="TextBox 28">
            <a:extLst>
              <a:ext uri="{FF2B5EF4-FFF2-40B4-BE49-F238E27FC236}">
                <a16:creationId xmlns:a16="http://schemas.microsoft.com/office/drawing/2014/main" id="{39B3022E-5231-3F4C-B2B7-616820B65AE4}"/>
              </a:ext>
            </a:extLst>
          </p:cNvPr>
          <p:cNvSpPr txBox="1"/>
          <p:nvPr/>
        </p:nvSpPr>
        <p:spPr>
          <a:xfrm>
            <a:off x="9773958" y="662383"/>
            <a:ext cx="2671843" cy="1569660"/>
          </a:xfrm>
          <a:prstGeom prst="rect">
            <a:avLst/>
          </a:prstGeom>
          <a:noFill/>
        </p:spPr>
        <p:txBody>
          <a:bodyPr wrap="square" rtlCol="0">
            <a:spAutoFit/>
          </a:bodyPr>
          <a:lstStyle/>
          <a:p>
            <a:r>
              <a:rPr lang="en-US" sz="3200" dirty="0"/>
              <a:t>Perceived </a:t>
            </a:r>
          </a:p>
          <a:p>
            <a:r>
              <a:rPr lang="en-US" sz="3200" dirty="0"/>
              <a:t>Positive </a:t>
            </a:r>
          </a:p>
          <a:p>
            <a:r>
              <a:rPr lang="en-US" sz="3200" dirty="0"/>
              <a:t>Outcomes</a:t>
            </a:r>
          </a:p>
        </p:txBody>
      </p:sp>
      <p:cxnSp>
        <p:nvCxnSpPr>
          <p:cNvPr id="31" name="Straight Arrow Connector 30">
            <a:extLst>
              <a:ext uri="{FF2B5EF4-FFF2-40B4-BE49-F238E27FC236}">
                <a16:creationId xmlns:a16="http://schemas.microsoft.com/office/drawing/2014/main" id="{27EEA753-779A-2D47-981C-999B7C103D4E}"/>
              </a:ext>
            </a:extLst>
          </p:cNvPr>
          <p:cNvCxnSpPr/>
          <p:nvPr/>
        </p:nvCxnSpPr>
        <p:spPr>
          <a:xfrm>
            <a:off x="729357" y="321357"/>
            <a:ext cx="1080059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20153E5D-BBC7-A640-85F5-4CFA1FF3F3BD}"/>
              </a:ext>
            </a:extLst>
          </p:cNvPr>
          <p:cNvSpPr/>
          <p:nvPr/>
        </p:nvSpPr>
        <p:spPr>
          <a:xfrm>
            <a:off x="9669125" y="2135128"/>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6765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A0061B7B-6FC6-3646-9093-A3A5A0D5A2F8}"/>
              </a:ext>
            </a:extLst>
          </p:cNvPr>
          <p:cNvPicPr>
            <a:picLocks noChangeAspect="1"/>
          </p:cNvPicPr>
          <p:nvPr/>
        </p:nvPicPr>
        <p:blipFill>
          <a:blip r:embed="rId2"/>
          <a:stretch>
            <a:fillRect/>
          </a:stretch>
        </p:blipFill>
        <p:spPr>
          <a:xfrm>
            <a:off x="4397013" y="3545593"/>
            <a:ext cx="3119438" cy="3350507"/>
          </a:xfrm>
          <a:prstGeom prst="rect">
            <a:avLst/>
          </a:prstGeom>
        </p:spPr>
      </p:pic>
      <p:sp>
        <p:nvSpPr>
          <p:cNvPr id="4" name="Oval 3">
            <a:extLst>
              <a:ext uri="{FF2B5EF4-FFF2-40B4-BE49-F238E27FC236}">
                <a16:creationId xmlns:a16="http://schemas.microsoft.com/office/drawing/2014/main" id="{EA36B6E7-FA19-D748-BCA8-FA4C9928834C}"/>
              </a:ext>
            </a:extLst>
          </p:cNvPr>
          <p:cNvSpPr/>
          <p:nvPr/>
        </p:nvSpPr>
        <p:spPr>
          <a:xfrm>
            <a:off x="464878" y="2225843"/>
            <a:ext cx="1214297" cy="13197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342F1AC-9495-5F47-87DC-BA995659E8A3}"/>
              </a:ext>
            </a:extLst>
          </p:cNvPr>
          <p:cNvSpPr/>
          <p:nvPr/>
        </p:nvSpPr>
        <p:spPr>
          <a:xfrm>
            <a:off x="1990601" y="2264533"/>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0B1BC6A-8931-7045-8EE9-27755D8E79AC}"/>
              </a:ext>
            </a:extLst>
          </p:cNvPr>
          <p:cNvSpPr/>
          <p:nvPr/>
        </p:nvSpPr>
        <p:spPr>
          <a:xfrm>
            <a:off x="1072026" y="4419038"/>
            <a:ext cx="1385269" cy="13197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1C25098-76FD-9B40-9A94-D47CBC9C91F7}"/>
              </a:ext>
            </a:extLst>
          </p:cNvPr>
          <p:cNvSpPr/>
          <p:nvPr/>
        </p:nvSpPr>
        <p:spPr>
          <a:xfrm>
            <a:off x="2376212" y="810768"/>
            <a:ext cx="1238897" cy="12728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23AFD6D-A453-934D-9DFA-0AE80E1A102C}"/>
              </a:ext>
            </a:extLst>
          </p:cNvPr>
          <p:cNvSpPr/>
          <p:nvPr/>
        </p:nvSpPr>
        <p:spPr>
          <a:xfrm>
            <a:off x="1738328" y="3452868"/>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07F44E8-B2BA-0240-B57E-3302F43983B8}"/>
              </a:ext>
            </a:extLst>
          </p:cNvPr>
          <p:cNvSpPr/>
          <p:nvPr/>
        </p:nvSpPr>
        <p:spPr>
          <a:xfrm>
            <a:off x="434609" y="3723142"/>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C0A2C68-22A0-EB4E-B39D-B565D3440339}"/>
              </a:ext>
            </a:extLst>
          </p:cNvPr>
          <p:cNvSpPr txBox="1"/>
          <p:nvPr/>
        </p:nvSpPr>
        <p:spPr>
          <a:xfrm>
            <a:off x="464878" y="662382"/>
            <a:ext cx="2188228" cy="1846659"/>
          </a:xfrm>
          <a:prstGeom prst="rect">
            <a:avLst/>
          </a:prstGeom>
          <a:noFill/>
        </p:spPr>
        <p:txBody>
          <a:bodyPr wrap="square" rtlCol="0">
            <a:spAutoFit/>
          </a:bodyPr>
          <a:lstStyle/>
          <a:p>
            <a:r>
              <a:rPr lang="en-US" sz="3200" dirty="0"/>
              <a:t>Perceived </a:t>
            </a:r>
          </a:p>
          <a:p>
            <a:r>
              <a:rPr lang="en-US" sz="3200" dirty="0"/>
              <a:t>Negative </a:t>
            </a:r>
          </a:p>
          <a:p>
            <a:r>
              <a:rPr lang="en-US" sz="3200" dirty="0"/>
              <a:t>Outcomes 	</a:t>
            </a:r>
            <a:r>
              <a:rPr lang="en-US" dirty="0"/>
              <a:t>	</a:t>
            </a:r>
          </a:p>
        </p:txBody>
      </p:sp>
      <p:sp>
        <p:nvSpPr>
          <p:cNvPr id="29" name="TextBox 28">
            <a:extLst>
              <a:ext uri="{FF2B5EF4-FFF2-40B4-BE49-F238E27FC236}">
                <a16:creationId xmlns:a16="http://schemas.microsoft.com/office/drawing/2014/main" id="{39B3022E-5231-3F4C-B2B7-616820B65AE4}"/>
              </a:ext>
            </a:extLst>
          </p:cNvPr>
          <p:cNvSpPr txBox="1"/>
          <p:nvPr/>
        </p:nvSpPr>
        <p:spPr>
          <a:xfrm>
            <a:off x="9773958" y="662383"/>
            <a:ext cx="2671843" cy="1569660"/>
          </a:xfrm>
          <a:prstGeom prst="rect">
            <a:avLst/>
          </a:prstGeom>
          <a:noFill/>
        </p:spPr>
        <p:txBody>
          <a:bodyPr wrap="square" rtlCol="0">
            <a:spAutoFit/>
          </a:bodyPr>
          <a:lstStyle/>
          <a:p>
            <a:r>
              <a:rPr lang="en-US" sz="3200" dirty="0"/>
              <a:t>Perceived </a:t>
            </a:r>
          </a:p>
          <a:p>
            <a:r>
              <a:rPr lang="en-US" sz="3200" dirty="0"/>
              <a:t>Positive </a:t>
            </a:r>
          </a:p>
          <a:p>
            <a:r>
              <a:rPr lang="en-US" sz="3200" dirty="0"/>
              <a:t>Outcomes</a:t>
            </a:r>
          </a:p>
        </p:txBody>
      </p:sp>
      <p:cxnSp>
        <p:nvCxnSpPr>
          <p:cNvPr id="31" name="Straight Arrow Connector 30">
            <a:extLst>
              <a:ext uri="{FF2B5EF4-FFF2-40B4-BE49-F238E27FC236}">
                <a16:creationId xmlns:a16="http://schemas.microsoft.com/office/drawing/2014/main" id="{27EEA753-779A-2D47-981C-999B7C103D4E}"/>
              </a:ext>
            </a:extLst>
          </p:cNvPr>
          <p:cNvCxnSpPr/>
          <p:nvPr/>
        </p:nvCxnSpPr>
        <p:spPr>
          <a:xfrm>
            <a:off x="729357" y="321357"/>
            <a:ext cx="1080059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F358FD4-0C34-424D-B7C3-D4B255B57797}"/>
              </a:ext>
            </a:extLst>
          </p:cNvPr>
          <p:cNvSpPr txBox="1"/>
          <p:nvPr/>
        </p:nvSpPr>
        <p:spPr>
          <a:xfrm>
            <a:off x="3485880" y="662382"/>
            <a:ext cx="4941703" cy="923330"/>
          </a:xfrm>
          <a:prstGeom prst="rect">
            <a:avLst/>
          </a:prstGeom>
          <a:noFill/>
        </p:spPr>
        <p:txBody>
          <a:bodyPr wrap="square" rtlCol="0">
            <a:spAutoFit/>
          </a:bodyPr>
          <a:lstStyle/>
          <a:p>
            <a:pPr algn="ctr"/>
            <a:r>
              <a:rPr lang="en-US" sz="5400" dirty="0"/>
              <a:t>Irrational Fear</a:t>
            </a:r>
          </a:p>
        </p:txBody>
      </p:sp>
    </p:spTree>
    <p:extLst>
      <p:ext uri="{BB962C8B-B14F-4D97-AF65-F5344CB8AC3E}">
        <p14:creationId xmlns:p14="http://schemas.microsoft.com/office/powerpoint/2010/main" val="2168055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A0061B7B-6FC6-3646-9093-A3A5A0D5A2F8}"/>
              </a:ext>
            </a:extLst>
          </p:cNvPr>
          <p:cNvPicPr>
            <a:picLocks noChangeAspect="1"/>
          </p:cNvPicPr>
          <p:nvPr/>
        </p:nvPicPr>
        <p:blipFill>
          <a:blip r:embed="rId2"/>
          <a:stretch>
            <a:fillRect/>
          </a:stretch>
        </p:blipFill>
        <p:spPr>
          <a:xfrm>
            <a:off x="4397013" y="3545593"/>
            <a:ext cx="3119438" cy="3350507"/>
          </a:xfrm>
          <a:prstGeom prst="rect">
            <a:avLst/>
          </a:prstGeom>
        </p:spPr>
      </p:pic>
      <p:sp>
        <p:nvSpPr>
          <p:cNvPr id="9" name="Oval 8">
            <a:extLst>
              <a:ext uri="{FF2B5EF4-FFF2-40B4-BE49-F238E27FC236}">
                <a16:creationId xmlns:a16="http://schemas.microsoft.com/office/drawing/2014/main" id="{486DD5B4-68DA-CB42-BF32-4EC1B78BE2E8}"/>
              </a:ext>
            </a:extLst>
          </p:cNvPr>
          <p:cNvSpPr/>
          <p:nvPr/>
        </p:nvSpPr>
        <p:spPr>
          <a:xfrm>
            <a:off x="8802374" y="1064042"/>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E195FA9-BE32-DB4F-999E-CB54EB3E825D}"/>
              </a:ext>
            </a:extLst>
          </p:cNvPr>
          <p:cNvSpPr/>
          <p:nvPr/>
        </p:nvSpPr>
        <p:spPr>
          <a:xfrm>
            <a:off x="9417226" y="3693825"/>
            <a:ext cx="1463279" cy="134394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78AE541-9B9C-4C46-A710-AAE9DDC25302}"/>
              </a:ext>
            </a:extLst>
          </p:cNvPr>
          <p:cNvSpPr/>
          <p:nvPr/>
        </p:nvSpPr>
        <p:spPr>
          <a:xfrm>
            <a:off x="8993077" y="2895600"/>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6F60851-7833-DA49-BE52-6C2B8788F6E5}"/>
              </a:ext>
            </a:extLst>
          </p:cNvPr>
          <p:cNvSpPr/>
          <p:nvPr/>
        </p:nvSpPr>
        <p:spPr>
          <a:xfrm>
            <a:off x="8459963" y="1981265"/>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61BD341-0DD2-9B4A-8B63-380C3B3E533A}"/>
              </a:ext>
            </a:extLst>
          </p:cNvPr>
          <p:cNvSpPr/>
          <p:nvPr/>
        </p:nvSpPr>
        <p:spPr>
          <a:xfrm>
            <a:off x="9828440" y="2231978"/>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C0A2C68-22A0-EB4E-B39D-B565D3440339}"/>
              </a:ext>
            </a:extLst>
          </p:cNvPr>
          <p:cNvSpPr txBox="1"/>
          <p:nvPr/>
        </p:nvSpPr>
        <p:spPr>
          <a:xfrm>
            <a:off x="633263" y="662383"/>
            <a:ext cx="2188228" cy="1846659"/>
          </a:xfrm>
          <a:prstGeom prst="rect">
            <a:avLst/>
          </a:prstGeom>
          <a:noFill/>
        </p:spPr>
        <p:txBody>
          <a:bodyPr wrap="square" rtlCol="0">
            <a:spAutoFit/>
          </a:bodyPr>
          <a:lstStyle/>
          <a:p>
            <a:r>
              <a:rPr lang="en-US" sz="3200" dirty="0"/>
              <a:t>Perceived </a:t>
            </a:r>
          </a:p>
          <a:p>
            <a:r>
              <a:rPr lang="en-US" sz="3200" dirty="0"/>
              <a:t>Negative </a:t>
            </a:r>
          </a:p>
          <a:p>
            <a:r>
              <a:rPr lang="en-US" sz="3200" dirty="0"/>
              <a:t>Outcomes 	</a:t>
            </a:r>
            <a:r>
              <a:rPr lang="en-US" dirty="0"/>
              <a:t>	</a:t>
            </a:r>
          </a:p>
        </p:txBody>
      </p:sp>
      <p:sp>
        <p:nvSpPr>
          <p:cNvPr id="29" name="TextBox 28">
            <a:extLst>
              <a:ext uri="{FF2B5EF4-FFF2-40B4-BE49-F238E27FC236}">
                <a16:creationId xmlns:a16="http://schemas.microsoft.com/office/drawing/2014/main" id="{39B3022E-5231-3F4C-B2B7-616820B65AE4}"/>
              </a:ext>
            </a:extLst>
          </p:cNvPr>
          <p:cNvSpPr txBox="1"/>
          <p:nvPr/>
        </p:nvSpPr>
        <p:spPr>
          <a:xfrm>
            <a:off x="9773958" y="662383"/>
            <a:ext cx="2671843" cy="1569660"/>
          </a:xfrm>
          <a:prstGeom prst="rect">
            <a:avLst/>
          </a:prstGeom>
          <a:noFill/>
        </p:spPr>
        <p:txBody>
          <a:bodyPr wrap="square" rtlCol="0">
            <a:spAutoFit/>
          </a:bodyPr>
          <a:lstStyle/>
          <a:p>
            <a:r>
              <a:rPr lang="en-US" sz="3200" dirty="0"/>
              <a:t>Perceived </a:t>
            </a:r>
          </a:p>
          <a:p>
            <a:r>
              <a:rPr lang="en-US" sz="3200" dirty="0"/>
              <a:t>Positive </a:t>
            </a:r>
          </a:p>
          <a:p>
            <a:r>
              <a:rPr lang="en-US" sz="3200" dirty="0"/>
              <a:t>Outcomes</a:t>
            </a:r>
          </a:p>
        </p:txBody>
      </p:sp>
      <p:cxnSp>
        <p:nvCxnSpPr>
          <p:cNvPr id="31" name="Straight Arrow Connector 30">
            <a:extLst>
              <a:ext uri="{FF2B5EF4-FFF2-40B4-BE49-F238E27FC236}">
                <a16:creationId xmlns:a16="http://schemas.microsoft.com/office/drawing/2014/main" id="{27EEA753-779A-2D47-981C-999B7C103D4E}"/>
              </a:ext>
            </a:extLst>
          </p:cNvPr>
          <p:cNvCxnSpPr/>
          <p:nvPr/>
        </p:nvCxnSpPr>
        <p:spPr>
          <a:xfrm>
            <a:off x="729357" y="321357"/>
            <a:ext cx="1080059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A022438-DF86-943E-35E1-BC84E79D903B}"/>
              </a:ext>
            </a:extLst>
          </p:cNvPr>
          <p:cNvSpPr txBox="1"/>
          <p:nvPr/>
        </p:nvSpPr>
        <p:spPr>
          <a:xfrm>
            <a:off x="3205691" y="662383"/>
            <a:ext cx="4482701" cy="923330"/>
          </a:xfrm>
          <a:prstGeom prst="rect">
            <a:avLst/>
          </a:prstGeom>
          <a:noFill/>
        </p:spPr>
        <p:txBody>
          <a:bodyPr wrap="square" rtlCol="0">
            <a:spAutoFit/>
          </a:bodyPr>
          <a:lstStyle/>
          <a:p>
            <a:pPr algn="ctr"/>
            <a:r>
              <a:rPr lang="en-US" sz="5400" dirty="0"/>
              <a:t>Overconfident</a:t>
            </a:r>
          </a:p>
        </p:txBody>
      </p:sp>
      <p:sp>
        <p:nvSpPr>
          <p:cNvPr id="4" name="Oval 3">
            <a:extLst>
              <a:ext uri="{FF2B5EF4-FFF2-40B4-BE49-F238E27FC236}">
                <a16:creationId xmlns:a16="http://schemas.microsoft.com/office/drawing/2014/main" id="{E136D1CD-3072-E675-8175-82867864312D}"/>
              </a:ext>
            </a:extLst>
          </p:cNvPr>
          <p:cNvSpPr/>
          <p:nvPr/>
        </p:nvSpPr>
        <p:spPr>
          <a:xfrm>
            <a:off x="10988671" y="4365798"/>
            <a:ext cx="1082565" cy="103830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CAF13DF-36B1-76A6-3715-711F2E8A5266}"/>
              </a:ext>
            </a:extLst>
          </p:cNvPr>
          <p:cNvSpPr/>
          <p:nvPr/>
        </p:nvSpPr>
        <p:spPr>
          <a:xfrm>
            <a:off x="10840185" y="3088393"/>
            <a:ext cx="957263"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157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Quitting Visual.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52400"/>
            <a:ext cx="9127524" cy="7300784"/>
          </a:xfrm>
          <a:prstGeom prst="rect">
            <a:avLst/>
          </a:prstGeom>
          <a:noFill/>
          <a:ln>
            <a:noFill/>
          </a:ln>
        </p:spPr>
      </p:pic>
    </p:spTree>
    <p:extLst>
      <p:ext uri="{BB962C8B-B14F-4D97-AF65-F5344CB8AC3E}">
        <p14:creationId xmlns:p14="http://schemas.microsoft.com/office/powerpoint/2010/main" val="3770190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38E160-EB28-8E68-3E79-732995CB8E0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78896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446CCE0D-97DD-7046-9736-5388F356EF22}"/>
              </a:ext>
            </a:extLst>
          </p:cNvPr>
          <p:cNvCxnSpPr>
            <a:cxnSpLocks/>
          </p:cNvCxnSpPr>
          <p:nvPr/>
        </p:nvCxnSpPr>
        <p:spPr>
          <a:xfrm flipV="1">
            <a:off x="2414016" y="999744"/>
            <a:ext cx="0" cy="41452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85ADFD8-6257-E64C-9E56-76D6907AF078}"/>
              </a:ext>
            </a:extLst>
          </p:cNvPr>
          <p:cNvCxnSpPr>
            <a:cxnSpLocks/>
          </p:cNvCxnSpPr>
          <p:nvPr/>
        </p:nvCxnSpPr>
        <p:spPr>
          <a:xfrm>
            <a:off x="2414016" y="5151120"/>
            <a:ext cx="642518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FB5E49-F175-3C4F-AC57-5F1B8CBBC95F}"/>
              </a:ext>
            </a:extLst>
          </p:cNvPr>
          <p:cNvSpPr txBox="1"/>
          <p:nvPr/>
        </p:nvSpPr>
        <p:spPr>
          <a:xfrm>
            <a:off x="2932176" y="5358229"/>
            <a:ext cx="5132832" cy="461665"/>
          </a:xfrm>
          <a:prstGeom prst="rect">
            <a:avLst/>
          </a:prstGeom>
          <a:noFill/>
        </p:spPr>
        <p:txBody>
          <a:bodyPr wrap="square" rtlCol="0">
            <a:spAutoFit/>
          </a:bodyPr>
          <a:lstStyle/>
          <a:p>
            <a:pPr algn="ctr"/>
            <a:r>
              <a:rPr lang="en-US" sz="2400" dirty="0"/>
              <a:t>Hours of Practice </a:t>
            </a:r>
          </a:p>
        </p:txBody>
      </p:sp>
      <p:cxnSp>
        <p:nvCxnSpPr>
          <p:cNvPr id="12" name="Straight Connector 11">
            <a:extLst>
              <a:ext uri="{FF2B5EF4-FFF2-40B4-BE49-F238E27FC236}">
                <a16:creationId xmlns:a16="http://schemas.microsoft.com/office/drawing/2014/main" id="{79C25AB3-2FDC-8543-A027-AC82F6726695}"/>
              </a:ext>
            </a:extLst>
          </p:cNvPr>
          <p:cNvCxnSpPr>
            <a:cxnSpLocks/>
          </p:cNvCxnSpPr>
          <p:nvPr/>
        </p:nvCxnSpPr>
        <p:spPr>
          <a:xfrm flipV="1">
            <a:off x="7997952" y="853440"/>
            <a:ext cx="0" cy="429158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7CDAE62-BC82-6B48-B037-C80B60B20C22}"/>
              </a:ext>
            </a:extLst>
          </p:cNvPr>
          <p:cNvSpPr txBox="1"/>
          <p:nvPr/>
        </p:nvSpPr>
        <p:spPr>
          <a:xfrm rot="5400000">
            <a:off x="7223760" y="5742433"/>
            <a:ext cx="1548384" cy="369332"/>
          </a:xfrm>
          <a:prstGeom prst="rect">
            <a:avLst/>
          </a:prstGeom>
          <a:noFill/>
        </p:spPr>
        <p:txBody>
          <a:bodyPr wrap="square" rtlCol="0">
            <a:spAutoFit/>
          </a:bodyPr>
          <a:lstStyle/>
          <a:p>
            <a:pPr algn="ctr"/>
            <a:r>
              <a:rPr lang="en-US" dirty="0"/>
              <a:t>10,000 Hours</a:t>
            </a:r>
          </a:p>
        </p:txBody>
      </p:sp>
      <p:sp>
        <p:nvSpPr>
          <p:cNvPr id="14" name="TextBox 13">
            <a:extLst>
              <a:ext uri="{FF2B5EF4-FFF2-40B4-BE49-F238E27FC236}">
                <a16:creationId xmlns:a16="http://schemas.microsoft.com/office/drawing/2014/main" id="{EEA2DCB8-A26D-7F49-9402-57509D1192E4}"/>
              </a:ext>
            </a:extLst>
          </p:cNvPr>
          <p:cNvSpPr txBox="1"/>
          <p:nvPr/>
        </p:nvSpPr>
        <p:spPr>
          <a:xfrm rot="16200000">
            <a:off x="206448" y="3286559"/>
            <a:ext cx="3255264" cy="461665"/>
          </a:xfrm>
          <a:prstGeom prst="rect">
            <a:avLst/>
          </a:prstGeom>
          <a:noFill/>
        </p:spPr>
        <p:txBody>
          <a:bodyPr wrap="square" rtlCol="0">
            <a:spAutoFit/>
          </a:bodyPr>
          <a:lstStyle/>
          <a:p>
            <a:pPr algn="ctr"/>
            <a:r>
              <a:rPr lang="en-US" sz="2400" dirty="0"/>
              <a:t>Expertise</a:t>
            </a:r>
          </a:p>
        </p:txBody>
      </p:sp>
      <p:cxnSp>
        <p:nvCxnSpPr>
          <p:cNvPr id="16" name="Straight Connector 15">
            <a:extLst>
              <a:ext uri="{FF2B5EF4-FFF2-40B4-BE49-F238E27FC236}">
                <a16:creationId xmlns:a16="http://schemas.microsoft.com/office/drawing/2014/main" id="{4C1F2E29-BFB9-9143-A129-0247BD143CE6}"/>
              </a:ext>
            </a:extLst>
          </p:cNvPr>
          <p:cNvCxnSpPr>
            <a:cxnSpLocks/>
          </p:cNvCxnSpPr>
          <p:nvPr/>
        </p:nvCxnSpPr>
        <p:spPr>
          <a:xfrm>
            <a:off x="2414016" y="1705093"/>
            <a:ext cx="6425184" cy="2617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458E24D-C995-5144-B828-C2976E51F5C5}"/>
              </a:ext>
            </a:extLst>
          </p:cNvPr>
          <p:cNvSpPr txBox="1"/>
          <p:nvPr/>
        </p:nvSpPr>
        <p:spPr>
          <a:xfrm>
            <a:off x="835153" y="1520427"/>
            <a:ext cx="1475232" cy="369332"/>
          </a:xfrm>
          <a:prstGeom prst="rect">
            <a:avLst/>
          </a:prstGeom>
          <a:noFill/>
        </p:spPr>
        <p:txBody>
          <a:bodyPr wrap="square" rtlCol="0">
            <a:spAutoFit/>
          </a:bodyPr>
          <a:lstStyle/>
          <a:p>
            <a:pPr algn="ctr"/>
            <a:r>
              <a:rPr lang="en-US" dirty="0"/>
              <a:t>World Class</a:t>
            </a:r>
          </a:p>
        </p:txBody>
      </p:sp>
      <p:sp>
        <p:nvSpPr>
          <p:cNvPr id="26" name="Freeform 25">
            <a:extLst>
              <a:ext uri="{FF2B5EF4-FFF2-40B4-BE49-F238E27FC236}">
                <a16:creationId xmlns:a16="http://schemas.microsoft.com/office/drawing/2014/main" id="{E090E7EE-8C75-524D-A90E-5FC9D8E32B01}"/>
              </a:ext>
            </a:extLst>
          </p:cNvPr>
          <p:cNvSpPr/>
          <p:nvPr/>
        </p:nvSpPr>
        <p:spPr>
          <a:xfrm>
            <a:off x="2426208" y="3742944"/>
            <a:ext cx="6096000" cy="463296"/>
          </a:xfrm>
          <a:custGeom>
            <a:avLst/>
            <a:gdLst>
              <a:gd name="connsiteX0" fmla="*/ 0 w 6096000"/>
              <a:gd name="connsiteY0" fmla="*/ 463296 h 463296"/>
              <a:gd name="connsiteX1" fmla="*/ 1621536 w 6096000"/>
              <a:gd name="connsiteY1" fmla="*/ 219456 h 463296"/>
              <a:gd name="connsiteX2" fmla="*/ 6096000 w 6096000"/>
              <a:gd name="connsiteY2" fmla="*/ 0 h 463296"/>
              <a:gd name="connsiteX3" fmla="*/ 6096000 w 6096000"/>
              <a:gd name="connsiteY3" fmla="*/ 0 h 463296"/>
            </a:gdLst>
            <a:ahLst/>
            <a:cxnLst>
              <a:cxn ang="0">
                <a:pos x="connsiteX0" y="connsiteY0"/>
              </a:cxn>
              <a:cxn ang="0">
                <a:pos x="connsiteX1" y="connsiteY1"/>
              </a:cxn>
              <a:cxn ang="0">
                <a:pos x="connsiteX2" y="connsiteY2"/>
              </a:cxn>
              <a:cxn ang="0">
                <a:pos x="connsiteX3" y="connsiteY3"/>
              </a:cxn>
            </a:cxnLst>
            <a:rect l="l" t="t" r="r" b="b"/>
            <a:pathLst>
              <a:path w="6096000" h="463296">
                <a:moveTo>
                  <a:pt x="0" y="463296"/>
                </a:moveTo>
                <a:cubicBezTo>
                  <a:pt x="302768" y="379984"/>
                  <a:pt x="605536" y="296672"/>
                  <a:pt x="1621536" y="219456"/>
                </a:cubicBezTo>
                <a:cubicBezTo>
                  <a:pt x="2637536" y="142240"/>
                  <a:pt x="6096000" y="0"/>
                  <a:pt x="6096000" y="0"/>
                </a:cubicBezTo>
                <a:lnTo>
                  <a:pt x="6096000" y="0"/>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E47BFAF2-7E4A-204F-BB4F-547A921A7312}"/>
              </a:ext>
            </a:extLst>
          </p:cNvPr>
          <p:cNvSpPr/>
          <p:nvPr/>
        </p:nvSpPr>
        <p:spPr>
          <a:xfrm>
            <a:off x="2399768" y="1648277"/>
            <a:ext cx="6061479" cy="2557956"/>
          </a:xfrm>
          <a:custGeom>
            <a:avLst/>
            <a:gdLst>
              <a:gd name="connsiteX0" fmla="*/ 0 w 6035040"/>
              <a:gd name="connsiteY0" fmla="*/ 2657856 h 2657856"/>
              <a:gd name="connsiteX1" fmla="*/ 597408 w 6035040"/>
              <a:gd name="connsiteY1" fmla="*/ 1280160 h 2657856"/>
              <a:gd name="connsiteX2" fmla="*/ 2389632 w 6035040"/>
              <a:gd name="connsiteY2" fmla="*/ 524256 h 2657856"/>
              <a:gd name="connsiteX3" fmla="*/ 4925568 w 6035040"/>
              <a:gd name="connsiteY3" fmla="*/ 109728 h 2657856"/>
              <a:gd name="connsiteX4" fmla="*/ 6035040 w 6035040"/>
              <a:gd name="connsiteY4" fmla="*/ 0 h 265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5040" h="2657856">
                <a:moveTo>
                  <a:pt x="0" y="2657856"/>
                </a:moveTo>
                <a:cubicBezTo>
                  <a:pt x="99568" y="2146808"/>
                  <a:pt x="199136" y="1635760"/>
                  <a:pt x="597408" y="1280160"/>
                </a:cubicBezTo>
                <a:cubicBezTo>
                  <a:pt x="995680" y="924560"/>
                  <a:pt x="1668272" y="719328"/>
                  <a:pt x="2389632" y="524256"/>
                </a:cubicBezTo>
                <a:cubicBezTo>
                  <a:pt x="3110992" y="329184"/>
                  <a:pt x="4318000" y="197104"/>
                  <a:pt x="4925568" y="109728"/>
                </a:cubicBezTo>
                <a:cubicBezTo>
                  <a:pt x="5533136" y="22352"/>
                  <a:pt x="5784088" y="11176"/>
                  <a:pt x="6035040" y="0"/>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50978F9F-D388-C449-B603-B76374532888}"/>
              </a:ext>
            </a:extLst>
          </p:cNvPr>
          <p:cNvSpPr/>
          <p:nvPr/>
        </p:nvSpPr>
        <p:spPr>
          <a:xfrm rot="5048529">
            <a:off x="8464509" y="1520106"/>
            <a:ext cx="219456" cy="2438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01709E71-1D00-D749-94DF-5D9957D3E52E}"/>
              </a:ext>
            </a:extLst>
          </p:cNvPr>
          <p:cNvSpPr/>
          <p:nvPr/>
        </p:nvSpPr>
        <p:spPr>
          <a:xfrm rot="5400000">
            <a:off x="8549427" y="3617977"/>
            <a:ext cx="219456" cy="2438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F40BF928-6D52-5848-B9A8-4AC2994A8A51}"/>
              </a:ext>
            </a:extLst>
          </p:cNvPr>
          <p:cNvSpPr txBox="1"/>
          <p:nvPr/>
        </p:nvSpPr>
        <p:spPr>
          <a:xfrm>
            <a:off x="8839200" y="1457360"/>
            <a:ext cx="2414016" cy="646331"/>
          </a:xfrm>
          <a:prstGeom prst="rect">
            <a:avLst/>
          </a:prstGeom>
          <a:noFill/>
        </p:spPr>
        <p:txBody>
          <a:bodyPr wrap="square" rtlCol="0">
            <a:spAutoFit/>
          </a:bodyPr>
          <a:lstStyle/>
          <a:p>
            <a:r>
              <a:rPr lang="en-US" dirty="0"/>
              <a:t>With Deliberate Practice</a:t>
            </a:r>
          </a:p>
        </p:txBody>
      </p:sp>
      <p:sp>
        <p:nvSpPr>
          <p:cNvPr id="34" name="TextBox 33">
            <a:extLst>
              <a:ext uri="{FF2B5EF4-FFF2-40B4-BE49-F238E27FC236}">
                <a16:creationId xmlns:a16="http://schemas.microsoft.com/office/drawing/2014/main" id="{59545958-209D-7E46-849D-29FD5535B168}"/>
              </a:ext>
            </a:extLst>
          </p:cNvPr>
          <p:cNvSpPr txBox="1"/>
          <p:nvPr/>
        </p:nvSpPr>
        <p:spPr>
          <a:xfrm>
            <a:off x="8857063" y="3484804"/>
            <a:ext cx="1999488" cy="646331"/>
          </a:xfrm>
          <a:prstGeom prst="rect">
            <a:avLst/>
          </a:prstGeom>
          <a:noFill/>
        </p:spPr>
        <p:txBody>
          <a:bodyPr wrap="square" rtlCol="0">
            <a:spAutoFit/>
          </a:bodyPr>
          <a:lstStyle/>
          <a:p>
            <a:r>
              <a:rPr lang="en-US" dirty="0"/>
              <a:t>Without Deliberate Practice</a:t>
            </a:r>
          </a:p>
        </p:txBody>
      </p:sp>
      <p:sp>
        <p:nvSpPr>
          <p:cNvPr id="37" name="TextBox 36">
            <a:extLst>
              <a:ext uri="{FF2B5EF4-FFF2-40B4-BE49-F238E27FC236}">
                <a16:creationId xmlns:a16="http://schemas.microsoft.com/office/drawing/2014/main" id="{53CD7F8A-1015-5744-A47F-F97147A08796}"/>
              </a:ext>
            </a:extLst>
          </p:cNvPr>
          <p:cNvSpPr txBox="1"/>
          <p:nvPr/>
        </p:nvSpPr>
        <p:spPr>
          <a:xfrm>
            <a:off x="4457593" y="2623728"/>
            <a:ext cx="2694432" cy="584775"/>
          </a:xfrm>
          <a:prstGeom prst="rect">
            <a:avLst/>
          </a:prstGeom>
          <a:noFill/>
        </p:spPr>
        <p:txBody>
          <a:bodyPr wrap="square" rtlCol="0">
            <a:spAutoFit/>
          </a:bodyPr>
          <a:lstStyle/>
          <a:p>
            <a:pPr algn="ctr"/>
            <a:r>
              <a:rPr lang="en-US" sz="3200" dirty="0"/>
              <a:t>Sweet Spot</a:t>
            </a:r>
          </a:p>
        </p:txBody>
      </p:sp>
    </p:spTree>
    <p:extLst>
      <p:ext uri="{BB962C8B-B14F-4D97-AF65-F5344CB8AC3E}">
        <p14:creationId xmlns:p14="http://schemas.microsoft.com/office/powerpoint/2010/main" val="3624637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FEA2B5-0EC1-B591-A715-52A8BD2F3B12}"/>
              </a:ext>
            </a:extLst>
          </p:cNvPr>
          <p:cNvPicPr>
            <a:picLocks noChangeAspect="1"/>
          </p:cNvPicPr>
          <p:nvPr/>
        </p:nvPicPr>
        <p:blipFill>
          <a:blip r:embed="rId2"/>
          <a:stretch>
            <a:fillRect/>
          </a:stretch>
        </p:blipFill>
        <p:spPr>
          <a:xfrm>
            <a:off x="38099" y="-357188"/>
            <a:ext cx="12184381" cy="7615238"/>
          </a:xfrm>
          <a:prstGeom prst="rect">
            <a:avLst/>
          </a:prstGeom>
        </p:spPr>
      </p:pic>
    </p:spTree>
    <p:extLst>
      <p:ext uri="{BB962C8B-B14F-4D97-AF65-F5344CB8AC3E}">
        <p14:creationId xmlns:p14="http://schemas.microsoft.com/office/powerpoint/2010/main" val="758047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F98D-94C9-E776-9011-E135A95AED8B}"/>
              </a:ext>
            </a:extLst>
          </p:cNvPr>
          <p:cNvSpPr>
            <a:spLocks noGrp="1"/>
          </p:cNvSpPr>
          <p:nvPr>
            <p:ph type="title"/>
          </p:nvPr>
        </p:nvSpPr>
        <p:spPr/>
        <p:txBody>
          <a:bodyPr/>
          <a:lstStyle/>
          <a:p>
            <a:r>
              <a:rPr lang="en-US" dirty="0"/>
              <a:t>Flow State Questions</a:t>
            </a:r>
          </a:p>
        </p:txBody>
      </p:sp>
      <p:sp>
        <p:nvSpPr>
          <p:cNvPr id="3" name="Content Placeholder 2">
            <a:extLst>
              <a:ext uri="{FF2B5EF4-FFF2-40B4-BE49-F238E27FC236}">
                <a16:creationId xmlns:a16="http://schemas.microsoft.com/office/drawing/2014/main" id="{8C920668-2AF6-B657-E14B-5EC6A7C5DB28}"/>
              </a:ext>
            </a:extLst>
          </p:cNvPr>
          <p:cNvSpPr>
            <a:spLocks noGrp="1"/>
          </p:cNvSpPr>
          <p:nvPr>
            <p:ph idx="1"/>
          </p:nvPr>
        </p:nvSpPr>
        <p:spPr/>
        <p:txBody>
          <a:bodyPr/>
          <a:lstStyle/>
          <a:p>
            <a:pPr marL="0" indent="0">
              <a:buNone/>
            </a:pPr>
            <a:r>
              <a:rPr lang="en-US" dirty="0"/>
              <a:t>Flow state is when you are completely focused on the moment.  In flow state, the person feels selfless, the experience is rich, the event is timeless, and the action feels effortless.</a:t>
            </a:r>
          </a:p>
          <a:p>
            <a:pPr marL="0" indent="0">
              <a:buNone/>
            </a:pPr>
            <a:endParaRPr lang="en-US" dirty="0"/>
          </a:p>
          <a:p>
            <a:r>
              <a:rPr lang="en-US" dirty="0"/>
              <a:t>Have you ever been in flow state?  </a:t>
            </a:r>
          </a:p>
          <a:p>
            <a:r>
              <a:rPr lang="en-US" dirty="0"/>
              <a:t>Can you provide an example?</a:t>
            </a:r>
          </a:p>
          <a:p>
            <a:r>
              <a:rPr lang="en-US" dirty="0"/>
              <a:t>What did it feel like?</a:t>
            </a:r>
          </a:p>
          <a:p>
            <a:r>
              <a:rPr lang="en-US" dirty="0"/>
              <a:t>If you wanted to get into flow state, how would you do it?</a:t>
            </a:r>
          </a:p>
          <a:p>
            <a:pPr marL="0" indent="0">
              <a:buNone/>
            </a:pPr>
            <a:endParaRPr lang="en-US" dirty="0"/>
          </a:p>
        </p:txBody>
      </p:sp>
      <p:sp>
        <p:nvSpPr>
          <p:cNvPr id="4" name="Date Placeholder 3">
            <a:extLst>
              <a:ext uri="{FF2B5EF4-FFF2-40B4-BE49-F238E27FC236}">
                <a16:creationId xmlns:a16="http://schemas.microsoft.com/office/drawing/2014/main" id="{C47F9708-6491-DEE7-9B87-D49AA573F768}"/>
              </a:ext>
            </a:extLst>
          </p:cNvPr>
          <p:cNvSpPr>
            <a:spLocks noGrp="1"/>
          </p:cNvSpPr>
          <p:nvPr>
            <p:ph type="dt" sz="half" idx="10"/>
          </p:nvPr>
        </p:nvSpPr>
        <p:spPr/>
        <p:txBody>
          <a:bodyPr/>
          <a:lstStyle/>
          <a:p>
            <a:fld id="{626DE685-1B6F-4D7C-AEF2-C9AD71EC467A}" type="datetime1">
              <a:rPr lang="en-US" smtClean="0"/>
              <a:t>8/25/26</a:t>
            </a:fld>
            <a:endParaRPr lang="en-US"/>
          </a:p>
        </p:txBody>
      </p:sp>
      <p:sp>
        <p:nvSpPr>
          <p:cNvPr id="6" name="Slide Number Placeholder 5">
            <a:extLst>
              <a:ext uri="{FF2B5EF4-FFF2-40B4-BE49-F238E27FC236}">
                <a16:creationId xmlns:a16="http://schemas.microsoft.com/office/drawing/2014/main" id="{71502728-8C25-D583-E989-484C8FEDA1A3}"/>
              </a:ext>
            </a:extLst>
          </p:cNvPr>
          <p:cNvSpPr>
            <a:spLocks noGrp="1"/>
          </p:cNvSpPr>
          <p:nvPr>
            <p:ph type="sldNum" sz="quarter" idx="12"/>
          </p:nvPr>
        </p:nvSpPr>
        <p:spPr/>
        <p:txBody>
          <a:bodyPr/>
          <a:lstStyle/>
          <a:p>
            <a:fld id="{87E7843D-FF13-4365-9478-9625B70A2705}" type="slidenum">
              <a:rPr lang="en-US" smtClean="0"/>
              <a:t>27</a:t>
            </a:fld>
            <a:endParaRPr lang="en-US"/>
          </a:p>
        </p:txBody>
      </p:sp>
    </p:spTree>
    <p:extLst>
      <p:ext uri="{BB962C8B-B14F-4D97-AF65-F5344CB8AC3E}">
        <p14:creationId xmlns:p14="http://schemas.microsoft.com/office/powerpoint/2010/main" val="2218820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75014-0880-0195-CE4F-A65411A0C7D7}"/>
              </a:ext>
            </a:extLst>
          </p:cNvPr>
          <p:cNvSpPr>
            <a:spLocks noGrp="1"/>
          </p:cNvSpPr>
          <p:nvPr>
            <p:ph type="title"/>
          </p:nvPr>
        </p:nvSpPr>
        <p:spPr/>
        <p:txBody>
          <a:bodyPr/>
          <a:lstStyle/>
          <a:p>
            <a:r>
              <a:rPr lang="en-US" dirty="0"/>
              <a:t>Pleasure vs. Joy questions</a:t>
            </a:r>
          </a:p>
        </p:txBody>
      </p:sp>
      <p:sp>
        <p:nvSpPr>
          <p:cNvPr id="3" name="Content Placeholder 2">
            <a:extLst>
              <a:ext uri="{FF2B5EF4-FFF2-40B4-BE49-F238E27FC236}">
                <a16:creationId xmlns:a16="http://schemas.microsoft.com/office/drawing/2014/main" id="{82DAC193-BF36-F5B4-7543-6A8DBA5A709D}"/>
              </a:ext>
            </a:extLst>
          </p:cNvPr>
          <p:cNvSpPr>
            <a:spLocks noGrp="1"/>
          </p:cNvSpPr>
          <p:nvPr>
            <p:ph idx="1"/>
          </p:nvPr>
        </p:nvSpPr>
        <p:spPr/>
        <p:txBody>
          <a:bodyPr/>
          <a:lstStyle/>
          <a:p>
            <a:pPr marL="0" indent="0">
              <a:buNone/>
            </a:pPr>
            <a:r>
              <a:rPr lang="en-US" dirty="0"/>
              <a:t>Pleasure is flow state that you don’t have to work for.</a:t>
            </a:r>
          </a:p>
          <a:p>
            <a:pPr marL="0" indent="0">
              <a:buNone/>
            </a:pPr>
            <a:r>
              <a:rPr lang="en-US" dirty="0"/>
              <a:t>Joy is flow state that takes effort.</a:t>
            </a:r>
          </a:p>
          <a:p>
            <a:pPr marL="0" indent="0">
              <a:buNone/>
            </a:pPr>
            <a:endParaRPr lang="en-US" dirty="0"/>
          </a:p>
          <a:p>
            <a:r>
              <a:rPr lang="en-US" dirty="0"/>
              <a:t>Provide some examples of pleasure and some examples of joy.</a:t>
            </a:r>
          </a:p>
          <a:p>
            <a:r>
              <a:rPr lang="en-US" dirty="0"/>
              <a:t>Are video games an example of pleasure or joy?</a:t>
            </a:r>
          </a:p>
          <a:p>
            <a:r>
              <a:rPr lang="en-US" dirty="0"/>
              <a:t>Are students more likely to be attracted to pleasure or joy?</a:t>
            </a:r>
          </a:p>
          <a:p>
            <a:r>
              <a:rPr lang="en-US" dirty="0"/>
              <a:t>What are side effects of pleasure?  What are side effects of joy?</a:t>
            </a:r>
          </a:p>
        </p:txBody>
      </p:sp>
      <p:sp>
        <p:nvSpPr>
          <p:cNvPr id="4" name="Date Placeholder 3">
            <a:extLst>
              <a:ext uri="{FF2B5EF4-FFF2-40B4-BE49-F238E27FC236}">
                <a16:creationId xmlns:a16="http://schemas.microsoft.com/office/drawing/2014/main" id="{50847031-5A42-DB87-12BA-0D5DDC326229}"/>
              </a:ext>
            </a:extLst>
          </p:cNvPr>
          <p:cNvSpPr>
            <a:spLocks noGrp="1"/>
          </p:cNvSpPr>
          <p:nvPr>
            <p:ph type="dt" sz="half" idx="10"/>
          </p:nvPr>
        </p:nvSpPr>
        <p:spPr/>
        <p:txBody>
          <a:bodyPr/>
          <a:lstStyle/>
          <a:p>
            <a:fld id="{626DE685-1B6F-4D7C-AEF2-C9AD71EC467A}" type="datetime1">
              <a:rPr lang="en-US" smtClean="0"/>
              <a:t>8/25/26</a:t>
            </a:fld>
            <a:endParaRPr lang="en-US"/>
          </a:p>
        </p:txBody>
      </p:sp>
      <p:sp>
        <p:nvSpPr>
          <p:cNvPr id="5" name="Footer Placeholder 4">
            <a:extLst>
              <a:ext uri="{FF2B5EF4-FFF2-40B4-BE49-F238E27FC236}">
                <a16:creationId xmlns:a16="http://schemas.microsoft.com/office/drawing/2014/main" id="{4CF682AB-A131-5F06-9435-995107B50E8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BA34306-F6A1-29A0-A26D-3F5B50EB7191}"/>
              </a:ext>
            </a:extLst>
          </p:cNvPr>
          <p:cNvSpPr>
            <a:spLocks noGrp="1"/>
          </p:cNvSpPr>
          <p:nvPr>
            <p:ph type="sldNum" sz="quarter" idx="12"/>
          </p:nvPr>
        </p:nvSpPr>
        <p:spPr/>
        <p:txBody>
          <a:bodyPr/>
          <a:lstStyle/>
          <a:p>
            <a:fld id="{87E7843D-FF13-4365-9478-9625B70A2705}" type="slidenum">
              <a:rPr lang="en-US" smtClean="0"/>
              <a:t>28</a:t>
            </a:fld>
            <a:endParaRPr lang="en-US"/>
          </a:p>
        </p:txBody>
      </p:sp>
    </p:spTree>
    <p:extLst>
      <p:ext uri="{BB962C8B-B14F-4D97-AF65-F5344CB8AC3E}">
        <p14:creationId xmlns:p14="http://schemas.microsoft.com/office/powerpoint/2010/main" val="2286045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2E5693-4293-FC4D-DF8E-7FB0C835A26C}"/>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46F0C384-82D8-5371-29E9-72AA8745A241}"/>
              </a:ext>
            </a:extLst>
          </p:cNvPr>
          <p:cNvSpPr txBox="1"/>
          <p:nvPr/>
        </p:nvSpPr>
        <p:spPr>
          <a:xfrm>
            <a:off x="428263" y="520861"/>
            <a:ext cx="3576578" cy="3139321"/>
          </a:xfrm>
          <a:prstGeom prst="rect">
            <a:avLst/>
          </a:prstGeom>
          <a:noFill/>
          <a:ln>
            <a:solidFill>
              <a:schemeClr val="tx1"/>
            </a:solidFill>
          </a:ln>
        </p:spPr>
        <p:txBody>
          <a:bodyPr wrap="square" rtlCol="0">
            <a:spAutoFit/>
          </a:bodyPr>
          <a:lstStyle/>
          <a:p>
            <a:pPr marL="342900" indent="-342900">
              <a:buFontTx/>
              <a:buAutoNum type="arabicParenR"/>
            </a:pPr>
            <a:r>
              <a:rPr lang="en-US" dirty="0"/>
              <a:t>Which level do athletes find themselves in practice/competition most often, Frustration, Flow, or Boredom?</a:t>
            </a:r>
          </a:p>
          <a:p>
            <a:pPr marL="342900" indent="-342900">
              <a:buAutoNum type="arabicParenR"/>
            </a:pPr>
            <a:r>
              <a:rPr lang="en-US" dirty="0"/>
              <a:t>Whose responsibility is it to match challenge with skill level  in a class, the coach or the athlete?</a:t>
            </a:r>
          </a:p>
          <a:p>
            <a:pPr marL="342900" indent="-342900">
              <a:buAutoNum type="arabicParenR"/>
            </a:pPr>
            <a:r>
              <a:rPr lang="en-US" dirty="0"/>
              <a:t>How can you help your athletes find Flow State in </a:t>
            </a:r>
            <a:r>
              <a:rPr lang="en-US"/>
              <a:t>your practice?</a:t>
            </a:r>
            <a:endParaRPr lang="en-US" dirty="0"/>
          </a:p>
        </p:txBody>
      </p:sp>
    </p:spTree>
    <p:extLst>
      <p:ext uri="{BB962C8B-B14F-4D97-AF65-F5344CB8AC3E}">
        <p14:creationId xmlns:p14="http://schemas.microsoft.com/office/powerpoint/2010/main" val="1978929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77B2A6-D962-04CC-C5F5-C0C1BF1C4C7F}"/>
              </a:ext>
            </a:extLst>
          </p:cNvPr>
          <p:cNvPicPr>
            <a:picLocks noChangeAspect="1"/>
          </p:cNvPicPr>
          <p:nvPr/>
        </p:nvPicPr>
        <p:blipFill>
          <a:blip r:embed="rId2"/>
          <a:stretch>
            <a:fillRect/>
          </a:stretch>
        </p:blipFill>
        <p:spPr>
          <a:xfrm>
            <a:off x="329514" y="185352"/>
            <a:ext cx="11576906" cy="6512010"/>
          </a:xfrm>
          <a:prstGeom prst="rect">
            <a:avLst/>
          </a:prstGeom>
        </p:spPr>
      </p:pic>
    </p:spTree>
    <p:extLst>
      <p:ext uri="{BB962C8B-B14F-4D97-AF65-F5344CB8AC3E}">
        <p14:creationId xmlns:p14="http://schemas.microsoft.com/office/powerpoint/2010/main" val="1372658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restling another person in a wrestling match&#10;&#10;AI-generated content may be incorrect.">
            <a:extLst>
              <a:ext uri="{FF2B5EF4-FFF2-40B4-BE49-F238E27FC236}">
                <a16:creationId xmlns:a16="http://schemas.microsoft.com/office/drawing/2014/main" id="{F5C24104-CB8C-55D9-0F0B-A83DC07F0CD5}"/>
              </a:ext>
            </a:extLst>
          </p:cNvPr>
          <p:cNvPicPr>
            <a:picLocks noChangeAspect="1"/>
          </p:cNvPicPr>
          <p:nvPr/>
        </p:nvPicPr>
        <p:blipFill>
          <a:blip r:embed="rId2"/>
          <a:srcRect r="4" b="16800"/>
          <a:stretch/>
        </p:blipFill>
        <p:spPr>
          <a:xfrm>
            <a:off x="641276" y="557186"/>
            <a:ext cx="4013020" cy="2228759"/>
          </a:xfrm>
          <a:prstGeom prst="rect">
            <a:avLst/>
          </a:prstGeom>
        </p:spPr>
      </p:pic>
      <p:pic>
        <p:nvPicPr>
          <p:cNvPr id="6" name="Picture 5">
            <a:extLst>
              <a:ext uri="{FF2B5EF4-FFF2-40B4-BE49-F238E27FC236}">
                <a16:creationId xmlns:a16="http://schemas.microsoft.com/office/drawing/2014/main" id="{853CA1F6-DEB7-60AE-1976-E794AA1C4555}"/>
              </a:ext>
            </a:extLst>
          </p:cNvPr>
          <p:cNvPicPr>
            <a:picLocks noChangeAspect="1"/>
          </p:cNvPicPr>
          <p:nvPr/>
        </p:nvPicPr>
        <p:blipFill>
          <a:blip r:embed="rId3"/>
          <a:srcRect t="3003" r="1" b="41360"/>
          <a:stretch/>
        </p:blipFill>
        <p:spPr>
          <a:xfrm>
            <a:off x="643467" y="2957665"/>
            <a:ext cx="4010830" cy="3343135"/>
          </a:xfrm>
          <a:prstGeom prst="rect">
            <a:avLst/>
          </a:prstGeom>
        </p:spPr>
      </p:pic>
      <p:pic>
        <p:nvPicPr>
          <p:cNvPr id="3" name="Picture 2" descr="A drawing on a piece of paper&#10;&#10;AI-generated content may be incorrect.">
            <a:extLst>
              <a:ext uri="{FF2B5EF4-FFF2-40B4-BE49-F238E27FC236}">
                <a16:creationId xmlns:a16="http://schemas.microsoft.com/office/drawing/2014/main" id="{2B43E830-0999-BCE2-5812-A6638DE2063C}"/>
              </a:ext>
            </a:extLst>
          </p:cNvPr>
          <p:cNvPicPr>
            <a:picLocks noChangeAspect="1"/>
          </p:cNvPicPr>
          <p:nvPr/>
        </p:nvPicPr>
        <p:blipFill>
          <a:blip r:embed="rId4"/>
          <a:srcRect l="9316" r="3172" b="-2"/>
          <a:stretch/>
        </p:blipFill>
        <p:spPr>
          <a:xfrm>
            <a:off x="4846823" y="557189"/>
            <a:ext cx="6701710" cy="5743609"/>
          </a:xfrm>
          <a:prstGeom prst="rect">
            <a:avLst/>
          </a:prstGeom>
        </p:spPr>
      </p:pic>
    </p:spTree>
    <p:extLst>
      <p:ext uri="{BB962C8B-B14F-4D97-AF65-F5344CB8AC3E}">
        <p14:creationId xmlns:p14="http://schemas.microsoft.com/office/powerpoint/2010/main" val="3545080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E7238-9EAB-CE87-10B4-8937483F5A32}"/>
            </a:ext>
          </a:extLst>
        </p:cNvPr>
        <p:cNvGrpSpPr/>
        <p:nvPr/>
      </p:nvGrpSpPr>
      <p:grpSpPr>
        <a:xfrm>
          <a:off x="0" y="0"/>
          <a:ext cx="0" cy="0"/>
          <a:chOff x="0" y="0"/>
          <a:chExt cx="0" cy="0"/>
        </a:xfrm>
      </p:grpSpPr>
      <p:pic>
        <p:nvPicPr>
          <p:cNvPr id="46" name="Picture 45" descr="Shape, arrow&#10;&#10;Description automatically generated">
            <a:extLst>
              <a:ext uri="{FF2B5EF4-FFF2-40B4-BE49-F238E27FC236}">
                <a16:creationId xmlns:a16="http://schemas.microsoft.com/office/drawing/2014/main" id="{18FFD908-9F58-5C38-A939-C7693E6595BC}"/>
              </a:ext>
            </a:extLst>
          </p:cNvPr>
          <p:cNvPicPr>
            <a:picLocks noChangeAspect="1"/>
          </p:cNvPicPr>
          <p:nvPr/>
        </p:nvPicPr>
        <p:blipFill>
          <a:blip r:embed="rId2"/>
          <a:stretch>
            <a:fillRect/>
          </a:stretch>
        </p:blipFill>
        <p:spPr>
          <a:xfrm>
            <a:off x="2631753" y="1357086"/>
            <a:ext cx="1963396" cy="1530521"/>
          </a:xfrm>
          <a:prstGeom prst="rect">
            <a:avLst/>
          </a:prstGeom>
        </p:spPr>
      </p:pic>
      <p:sp>
        <p:nvSpPr>
          <p:cNvPr id="4" name="Rectangle 3">
            <a:extLst>
              <a:ext uri="{FF2B5EF4-FFF2-40B4-BE49-F238E27FC236}">
                <a16:creationId xmlns:a16="http://schemas.microsoft.com/office/drawing/2014/main" id="{61A10521-6B01-A4A5-5174-C86EA6F765BC}"/>
              </a:ext>
            </a:extLst>
          </p:cNvPr>
          <p:cNvSpPr/>
          <p:nvPr/>
        </p:nvSpPr>
        <p:spPr>
          <a:xfrm>
            <a:off x="3063812" y="5777103"/>
            <a:ext cx="6257925" cy="3857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660C113-CB82-A6E2-3B3F-EB3337F285AC}"/>
              </a:ext>
            </a:extLst>
          </p:cNvPr>
          <p:cNvSpPr/>
          <p:nvPr/>
        </p:nvSpPr>
        <p:spPr>
          <a:xfrm>
            <a:off x="3063810" y="5385529"/>
            <a:ext cx="6257925" cy="42306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C26F5E-5421-D02E-2A24-259ACE9B5DA4}"/>
              </a:ext>
            </a:extLst>
          </p:cNvPr>
          <p:cNvSpPr/>
          <p:nvPr/>
        </p:nvSpPr>
        <p:spPr>
          <a:xfrm>
            <a:off x="3063810" y="3353039"/>
            <a:ext cx="856346" cy="203248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5" name="Rectangle 34">
            <a:extLst>
              <a:ext uri="{FF2B5EF4-FFF2-40B4-BE49-F238E27FC236}">
                <a16:creationId xmlns:a16="http://schemas.microsoft.com/office/drawing/2014/main" id="{62CE3AF6-1F5B-B21E-E639-19B5C2AA8274}"/>
              </a:ext>
            </a:extLst>
          </p:cNvPr>
          <p:cNvSpPr/>
          <p:nvPr/>
        </p:nvSpPr>
        <p:spPr>
          <a:xfrm>
            <a:off x="5820659" y="3341939"/>
            <a:ext cx="856346" cy="204358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6" name="Rectangle 35">
            <a:extLst>
              <a:ext uri="{FF2B5EF4-FFF2-40B4-BE49-F238E27FC236}">
                <a16:creationId xmlns:a16="http://schemas.microsoft.com/office/drawing/2014/main" id="{D3E42A3E-B512-E664-0D8A-2CD82F8F55B0}"/>
              </a:ext>
            </a:extLst>
          </p:cNvPr>
          <p:cNvSpPr/>
          <p:nvPr/>
        </p:nvSpPr>
        <p:spPr>
          <a:xfrm>
            <a:off x="7195528" y="3328593"/>
            <a:ext cx="856346" cy="20569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7" name="Rectangle 36">
            <a:extLst>
              <a:ext uri="{FF2B5EF4-FFF2-40B4-BE49-F238E27FC236}">
                <a16:creationId xmlns:a16="http://schemas.microsoft.com/office/drawing/2014/main" id="{DF00EEAB-DCE5-37CD-1139-8FC266B3C7A0}"/>
              </a:ext>
            </a:extLst>
          </p:cNvPr>
          <p:cNvSpPr/>
          <p:nvPr/>
        </p:nvSpPr>
        <p:spPr>
          <a:xfrm>
            <a:off x="8465390" y="3351557"/>
            <a:ext cx="856346" cy="203397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6" name="Rectangle 15">
            <a:extLst>
              <a:ext uri="{FF2B5EF4-FFF2-40B4-BE49-F238E27FC236}">
                <a16:creationId xmlns:a16="http://schemas.microsoft.com/office/drawing/2014/main" id="{12519BBB-2E51-1943-B70A-4E63B88A85DF}"/>
              </a:ext>
            </a:extLst>
          </p:cNvPr>
          <p:cNvSpPr/>
          <p:nvPr/>
        </p:nvSpPr>
        <p:spPr>
          <a:xfrm>
            <a:off x="3063811" y="2967275"/>
            <a:ext cx="6257925" cy="38576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21" name="TextBox 20">
            <a:extLst>
              <a:ext uri="{FF2B5EF4-FFF2-40B4-BE49-F238E27FC236}">
                <a16:creationId xmlns:a16="http://schemas.microsoft.com/office/drawing/2014/main" id="{A3278847-E0D2-C38E-67C6-4822BF83F779}"/>
              </a:ext>
            </a:extLst>
          </p:cNvPr>
          <p:cNvSpPr txBox="1"/>
          <p:nvPr/>
        </p:nvSpPr>
        <p:spPr>
          <a:xfrm rot="16200000">
            <a:off x="2404773" y="4176814"/>
            <a:ext cx="2109216" cy="461665"/>
          </a:xfrm>
          <a:prstGeom prst="rect">
            <a:avLst/>
          </a:prstGeom>
          <a:noFill/>
        </p:spPr>
        <p:txBody>
          <a:bodyPr wrap="square" rtlCol="0">
            <a:spAutoFit/>
          </a:bodyPr>
          <a:lstStyle/>
          <a:p>
            <a:pPr algn="ctr"/>
            <a:r>
              <a:rPr lang="en-US" sz="2400" dirty="0"/>
              <a:t>Purpose</a:t>
            </a:r>
          </a:p>
        </p:txBody>
      </p:sp>
      <p:sp>
        <p:nvSpPr>
          <p:cNvPr id="22" name="TextBox 21">
            <a:extLst>
              <a:ext uri="{FF2B5EF4-FFF2-40B4-BE49-F238E27FC236}">
                <a16:creationId xmlns:a16="http://schemas.microsoft.com/office/drawing/2014/main" id="{80E2E9ED-26EF-AAAB-EDBE-CC2F7148C7AA}"/>
              </a:ext>
            </a:extLst>
          </p:cNvPr>
          <p:cNvSpPr txBox="1"/>
          <p:nvPr/>
        </p:nvSpPr>
        <p:spPr>
          <a:xfrm>
            <a:off x="5991481" y="2994046"/>
            <a:ext cx="2817316" cy="307777"/>
          </a:xfrm>
          <a:prstGeom prst="rect">
            <a:avLst/>
          </a:prstGeom>
          <a:noFill/>
        </p:spPr>
        <p:txBody>
          <a:bodyPr wrap="square" rtlCol="0">
            <a:spAutoFit/>
          </a:bodyPr>
          <a:lstStyle/>
          <a:p>
            <a:pPr algn="ctr"/>
            <a:r>
              <a:rPr lang="en-US" sz="1400" dirty="0"/>
              <a:t>P   e   r   s   e   v   e   r   a   n   c   e</a:t>
            </a:r>
          </a:p>
        </p:txBody>
      </p:sp>
      <p:sp>
        <p:nvSpPr>
          <p:cNvPr id="23" name="TextBox 22">
            <a:extLst>
              <a:ext uri="{FF2B5EF4-FFF2-40B4-BE49-F238E27FC236}">
                <a16:creationId xmlns:a16="http://schemas.microsoft.com/office/drawing/2014/main" id="{1D483A88-9ECA-80F7-9B9F-D573D911CFA8}"/>
              </a:ext>
            </a:extLst>
          </p:cNvPr>
          <p:cNvSpPr txBox="1"/>
          <p:nvPr/>
        </p:nvSpPr>
        <p:spPr>
          <a:xfrm rot="16200000">
            <a:off x="6563078" y="4184131"/>
            <a:ext cx="2072640" cy="461665"/>
          </a:xfrm>
          <a:prstGeom prst="rect">
            <a:avLst/>
          </a:prstGeom>
          <a:noFill/>
        </p:spPr>
        <p:txBody>
          <a:bodyPr wrap="square" rtlCol="0">
            <a:spAutoFit/>
          </a:bodyPr>
          <a:lstStyle/>
          <a:p>
            <a:pPr algn="ctr"/>
            <a:r>
              <a:rPr lang="en-US" sz="2400" dirty="0"/>
              <a:t>Courage</a:t>
            </a:r>
          </a:p>
        </p:txBody>
      </p:sp>
      <p:sp>
        <p:nvSpPr>
          <p:cNvPr id="24" name="TextBox 23">
            <a:extLst>
              <a:ext uri="{FF2B5EF4-FFF2-40B4-BE49-F238E27FC236}">
                <a16:creationId xmlns:a16="http://schemas.microsoft.com/office/drawing/2014/main" id="{A195C769-F8BA-D8E9-367E-77C7852B8B9B}"/>
              </a:ext>
            </a:extLst>
          </p:cNvPr>
          <p:cNvSpPr txBox="1"/>
          <p:nvPr/>
        </p:nvSpPr>
        <p:spPr>
          <a:xfrm rot="16200000">
            <a:off x="5210182" y="4223169"/>
            <a:ext cx="2072640" cy="400110"/>
          </a:xfrm>
          <a:prstGeom prst="rect">
            <a:avLst/>
          </a:prstGeom>
          <a:noFill/>
        </p:spPr>
        <p:txBody>
          <a:bodyPr wrap="square" rtlCol="0">
            <a:spAutoFit/>
          </a:bodyPr>
          <a:lstStyle/>
          <a:p>
            <a:pPr algn="ctr"/>
            <a:r>
              <a:rPr lang="en-US" sz="2000" dirty="0"/>
              <a:t>Positive Thought</a:t>
            </a:r>
          </a:p>
        </p:txBody>
      </p:sp>
      <p:sp>
        <p:nvSpPr>
          <p:cNvPr id="25" name="TextBox 24">
            <a:extLst>
              <a:ext uri="{FF2B5EF4-FFF2-40B4-BE49-F238E27FC236}">
                <a16:creationId xmlns:a16="http://schemas.microsoft.com/office/drawing/2014/main" id="{31135CDB-895A-791B-2D5C-04C5CF8F91E4}"/>
              </a:ext>
            </a:extLst>
          </p:cNvPr>
          <p:cNvSpPr txBox="1"/>
          <p:nvPr/>
        </p:nvSpPr>
        <p:spPr>
          <a:xfrm rot="16200000">
            <a:off x="7892788" y="4218694"/>
            <a:ext cx="2072640" cy="461665"/>
          </a:xfrm>
          <a:prstGeom prst="rect">
            <a:avLst/>
          </a:prstGeom>
          <a:noFill/>
        </p:spPr>
        <p:txBody>
          <a:bodyPr wrap="square" rtlCol="0">
            <a:spAutoFit/>
          </a:bodyPr>
          <a:lstStyle/>
          <a:p>
            <a:pPr algn="ctr"/>
            <a:r>
              <a:rPr lang="en-US" sz="2400" dirty="0"/>
              <a:t>Commitment</a:t>
            </a:r>
          </a:p>
        </p:txBody>
      </p:sp>
      <p:sp>
        <p:nvSpPr>
          <p:cNvPr id="26" name="TextBox 25">
            <a:extLst>
              <a:ext uri="{FF2B5EF4-FFF2-40B4-BE49-F238E27FC236}">
                <a16:creationId xmlns:a16="http://schemas.microsoft.com/office/drawing/2014/main" id="{6B16E8FB-CFB3-6A4A-9854-650D731B22DC}"/>
              </a:ext>
            </a:extLst>
          </p:cNvPr>
          <p:cNvSpPr txBox="1"/>
          <p:nvPr/>
        </p:nvSpPr>
        <p:spPr>
          <a:xfrm>
            <a:off x="4349258" y="5787723"/>
            <a:ext cx="3915657" cy="369332"/>
          </a:xfrm>
          <a:prstGeom prst="rect">
            <a:avLst/>
          </a:prstGeom>
          <a:noFill/>
        </p:spPr>
        <p:txBody>
          <a:bodyPr wrap="square" rtlCol="0">
            <a:spAutoFit/>
          </a:bodyPr>
          <a:lstStyle/>
          <a:p>
            <a:pPr algn="ctr"/>
            <a:r>
              <a:rPr lang="en-US" dirty="0"/>
              <a:t>S   e   l   f   -   A   w   a   r   e   n   e   s   s</a:t>
            </a:r>
          </a:p>
        </p:txBody>
      </p:sp>
      <p:sp>
        <p:nvSpPr>
          <p:cNvPr id="27" name="TextBox 26">
            <a:extLst>
              <a:ext uri="{FF2B5EF4-FFF2-40B4-BE49-F238E27FC236}">
                <a16:creationId xmlns:a16="http://schemas.microsoft.com/office/drawing/2014/main" id="{1A94440A-D5B4-6B46-A934-0124B5363780}"/>
              </a:ext>
            </a:extLst>
          </p:cNvPr>
          <p:cNvSpPr txBox="1"/>
          <p:nvPr/>
        </p:nvSpPr>
        <p:spPr>
          <a:xfrm>
            <a:off x="5128238" y="5397126"/>
            <a:ext cx="2255520" cy="369332"/>
          </a:xfrm>
          <a:prstGeom prst="rect">
            <a:avLst/>
          </a:prstGeom>
          <a:noFill/>
        </p:spPr>
        <p:txBody>
          <a:bodyPr wrap="square" rtlCol="0">
            <a:spAutoFit/>
          </a:bodyPr>
          <a:lstStyle/>
          <a:p>
            <a:pPr algn="ctr"/>
            <a:r>
              <a:rPr lang="en-US" dirty="0"/>
              <a:t>I   n   t   e   g   r   </a:t>
            </a:r>
            <a:r>
              <a:rPr lang="en-US" dirty="0" err="1"/>
              <a:t>i</a:t>
            </a:r>
            <a:r>
              <a:rPr lang="en-US" dirty="0"/>
              <a:t>   t   y</a:t>
            </a:r>
          </a:p>
        </p:txBody>
      </p:sp>
      <p:sp>
        <p:nvSpPr>
          <p:cNvPr id="33" name="TextBox 32">
            <a:extLst>
              <a:ext uri="{FF2B5EF4-FFF2-40B4-BE49-F238E27FC236}">
                <a16:creationId xmlns:a16="http://schemas.microsoft.com/office/drawing/2014/main" id="{A8E3A089-34BA-4B73-48FE-82484F644E3E}"/>
              </a:ext>
            </a:extLst>
          </p:cNvPr>
          <p:cNvSpPr txBox="1"/>
          <p:nvPr/>
        </p:nvSpPr>
        <p:spPr>
          <a:xfrm>
            <a:off x="3405744" y="1879076"/>
            <a:ext cx="856346" cy="369332"/>
          </a:xfrm>
          <a:prstGeom prst="rect">
            <a:avLst/>
          </a:prstGeom>
          <a:noFill/>
        </p:spPr>
        <p:txBody>
          <a:bodyPr wrap="square" rtlCol="0">
            <a:spAutoFit/>
          </a:bodyPr>
          <a:lstStyle/>
          <a:p>
            <a:pPr algn="ctr"/>
            <a:r>
              <a:rPr lang="en-US" dirty="0"/>
              <a:t>Flow</a:t>
            </a:r>
          </a:p>
        </p:txBody>
      </p:sp>
      <p:sp>
        <p:nvSpPr>
          <p:cNvPr id="28" name="TextBox 27">
            <a:extLst>
              <a:ext uri="{FF2B5EF4-FFF2-40B4-BE49-F238E27FC236}">
                <a16:creationId xmlns:a16="http://schemas.microsoft.com/office/drawing/2014/main" id="{2F31A26B-5EFB-E632-37EF-4BA401EAE768}"/>
              </a:ext>
            </a:extLst>
          </p:cNvPr>
          <p:cNvSpPr txBox="1"/>
          <p:nvPr/>
        </p:nvSpPr>
        <p:spPr>
          <a:xfrm>
            <a:off x="5191654" y="6345214"/>
            <a:ext cx="2057230" cy="369332"/>
          </a:xfrm>
          <a:prstGeom prst="rect">
            <a:avLst/>
          </a:prstGeom>
          <a:noFill/>
        </p:spPr>
        <p:txBody>
          <a:bodyPr wrap="none" rtlCol="0">
            <a:spAutoFit/>
          </a:bodyPr>
          <a:lstStyle/>
          <a:p>
            <a:r>
              <a:rPr lang="en-US" dirty="0"/>
              <a:t>Ego lives down here</a:t>
            </a:r>
          </a:p>
        </p:txBody>
      </p:sp>
      <p:sp>
        <p:nvSpPr>
          <p:cNvPr id="29" name="Right Arrow 28">
            <a:extLst>
              <a:ext uri="{FF2B5EF4-FFF2-40B4-BE49-F238E27FC236}">
                <a16:creationId xmlns:a16="http://schemas.microsoft.com/office/drawing/2014/main" id="{5045F65C-D83E-9715-5B19-512A565301E4}"/>
              </a:ext>
            </a:extLst>
          </p:cNvPr>
          <p:cNvSpPr/>
          <p:nvPr/>
        </p:nvSpPr>
        <p:spPr>
          <a:xfrm rot="16200000">
            <a:off x="-851558" y="3047523"/>
            <a:ext cx="5195507" cy="107213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909F62BA-6CAB-9A04-1A96-C581E57A3E21}"/>
              </a:ext>
            </a:extLst>
          </p:cNvPr>
          <p:cNvSpPr txBox="1"/>
          <p:nvPr/>
        </p:nvSpPr>
        <p:spPr>
          <a:xfrm rot="16200000">
            <a:off x="-555105" y="3536777"/>
            <a:ext cx="4558638" cy="307777"/>
          </a:xfrm>
          <a:prstGeom prst="rect">
            <a:avLst/>
          </a:prstGeom>
          <a:noFill/>
        </p:spPr>
        <p:txBody>
          <a:bodyPr wrap="square" rtlCol="0">
            <a:spAutoFit/>
          </a:bodyPr>
          <a:lstStyle/>
          <a:p>
            <a:pPr algn="ctr"/>
            <a:r>
              <a:rPr lang="en-US" sz="1400" dirty="0"/>
              <a:t>Ego starts to vanish while joy and success is the result.</a:t>
            </a:r>
          </a:p>
        </p:txBody>
      </p:sp>
      <p:sp>
        <p:nvSpPr>
          <p:cNvPr id="34" name="TextBox 33">
            <a:extLst>
              <a:ext uri="{FF2B5EF4-FFF2-40B4-BE49-F238E27FC236}">
                <a16:creationId xmlns:a16="http://schemas.microsoft.com/office/drawing/2014/main" id="{0FC2BBE9-0B68-6A4E-F5AF-383569B6C6B1}"/>
              </a:ext>
            </a:extLst>
          </p:cNvPr>
          <p:cNvSpPr txBox="1"/>
          <p:nvPr/>
        </p:nvSpPr>
        <p:spPr>
          <a:xfrm>
            <a:off x="2661226" y="405114"/>
            <a:ext cx="6660510" cy="369332"/>
          </a:xfrm>
          <a:prstGeom prst="rect">
            <a:avLst/>
          </a:prstGeom>
          <a:noFill/>
        </p:spPr>
        <p:txBody>
          <a:bodyPr wrap="square" rtlCol="0">
            <a:spAutoFit/>
          </a:bodyPr>
          <a:lstStyle/>
          <a:p>
            <a:pPr algn="ctr"/>
            <a:r>
              <a:rPr lang="en-US" dirty="0"/>
              <a:t>Parthenon of Performance Character</a:t>
            </a:r>
          </a:p>
        </p:txBody>
      </p:sp>
      <p:sp>
        <p:nvSpPr>
          <p:cNvPr id="42" name="Triangle 41">
            <a:extLst>
              <a:ext uri="{FF2B5EF4-FFF2-40B4-BE49-F238E27FC236}">
                <a16:creationId xmlns:a16="http://schemas.microsoft.com/office/drawing/2014/main" id="{D934580C-3406-B53D-E8AC-FCE6B00AB3B5}"/>
              </a:ext>
            </a:extLst>
          </p:cNvPr>
          <p:cNvSpPr/>
          <p:nvPr/>
        </p:nvSpPr>
        <p:spPr>
          <a:xfrm>
            <a:off x="3063810" y="1307939"/>
            <a:ext cx="6257925" cy="1653525"/>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75B1D6B-285B-FE08-B5B8-66862E0E64F5}"/>
              </a:ext>
            </a:extLst>
          </p:cNvPr>
          <p:cNvSpPr txBox="1"/>
          <p:nvPr/>
        </p:nvSpPr>
        <p:spPr>
          <a:xfrm>
            <a:off x="4954215" y="1897738"/>
            <a:ext cx="2477114" cy="830997"/>
          </a:xfrm>
          <a:prstGeom prst="rect">
            <a:avLst/>
          </a:prstGeom>
          <a:noFill/>
        </p:spPr>
        <p:txBody>
          <a:bodyPr wrap="square" rtlCol="0">
            <a:spAutoFit/>
          </a:bodyPr>
          <a:lstStyle/>
          <a:p>
            <a:pPr algn="ctr"/>
            <a:r>
              <a:rPr lang="en-US" sz="4800" dirty="0"/>
              <a:t>GRIT</a:t>
            </a:r>
          </a:p>
        </p:txBody>
      </p:sp>
      <p:pic>
        <p:nvPicPr>
          <p:cNvPr id="44" name="Picture 43" descr="Diagram&#10;&#10;Description automatically generated">
            <a:extLst>
              <a:ext uri="{FF2B5EF4-FFF2-40B4-BE49-F238E27FC236}">
                <a16:creationId xmlns:a16="http://schemas.microsoft.com/office/drawing/2014/main" id="{98762719-07F4-E201-F3E1-A9D1BF717D55}"/>
              </a:ext>
            </a:extLst>
          </p:cNvPr>
          <p:cNvPicPr>
            <a:picLocks noChangeAspect="1"/>
          </p:cNvPicPr>
          <p:nvPr/>
        </p:nvPicPr>
        <p:blipFill>
          <a:blip r:embed="rId3"/>
          <a:stretch>
            <a:fillRect/>
          </a:stretch>
        </p:blipFill>
        <p:spPr>
          <a:xfrm>
            <a:off x="3100065" y="1821813"/>
            <a:ext cx="469900" cy="1079500"/>
          </a:xfrm>
          <a:prstGeom prst="rect">
            <a:avLst/>
          </a:prstGeom>
        </p:spPr>
      </p:pic>
      <p:sp>
        <p:nvSpPr>
          <p:cNvPr id="2" name="TextBox 1">
            <a:extLst>
              <a:ext uri="{FF2B5EF4-FFF2-40B4-BE49-F238E27FC236}">
                <a16:creationId xmlns:a16="http://schemas.microsoft.com/office/drawing/2014/main" id="{FD813153-7988-13C5-C967-4825A67B245F}"/>
              </a:ext>
            </a:extLst>
          </p:cNvPr>
          <p:cNvSpPr txBox="1"/>
          <p:nvPr/>
        </p:nvSpPr>
        <p:spPr>
          <a:xfrm>
            <a:off x="3268242" y="3012543"/>
            <a:ext cx="1406424" cy="307777"/>
          </a:xfrm>
          <a:prstGeom prst="rect">
            <a:avLst/>
          </a:prstGeom>
          <a:noFill/>
        </p:spPr>
        <p:txBody>
          <a:bodyPr wrap="square" rtlCol="0">
            <a:spAutoFit/>
          </a:bodyPr>
          <a:lstStyle/>
          <a:p>
            <a:pPr algn="ctr"/>
            <a:r>
              <a:rPr lang="en-US" sz="1400" dirty="0"/>
              <a:t>P a s s I o n</a:t>
            </a:r>
          </a:p>
        </p:txBody>
      </p:sp>
      <p:sp>
        <p:nvSpPr>
          <p:cNvPr id="32" name="Rectangle 31">
            <a:extLst>
              <a:ext uri="{FF2B5EF4-FFF2-40B4-BE49-F238E27FC236}">
                <a16:creationId xmlns:a16="http://schemas.microsoft.com/office/drawing/2014/main" id="{893B19D6-807E-2A11-AC95-3F513412B0A8}"/>
              </a:ext>
            </a:extLst>
          </p:cNvPr>
          <p:cNvSpPr/>
          <p:nvPr/>
        </p:nvSpPr>
        <p:spPr>
          <a:xfrm>
            <a:off x="4429492" y="3349272"/>
            <a:ext cx="856346" cy="20453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3" name="TextBox 2">
            <a:extLst>
              <a:ext uri="{FF2B5EF4-FFF2-40B4-BE49-F238E27FC236}">
                <a16:creationId xmlns:a16="http://schemas.microsoft.com/office/drawing/2014/main" id="{E87514AF-EE73-090C-10E3-37425A80F3DA}"/>
              </a:ext>
            </a:extLst>
          </p:cNvPr>
          <p:cNvSpPr txBox="1"/>
          <p:nvPr/>
        </p:nvSpPr>
        <p:spPr>
          <a:xfrm rot="16200000">
            <a:off x="3636756" y="3974142"/>
            <a:ext cx="2045355" cy="830997"/>
          </a:xfrm>
          <a:prstGeom prst="rect">
            <a:avLst/>
          </a:prstGeom>
          <a:noFill/>
        </p:spPr>
        <p:txBody>
          <a:bodyPr wrap="square" rtlCol="0">
            <a:spAutoFit/>
          </a:bodyPr>
          <a:lstStyle/>
          <a:p>
            <a:pPr algn="ctr"/>
            <a:r>
              <a:rPr lang="en-US" sz="2400" dirty="0"/>
              <a:t> </a:t>
            </a:r>
          </a:p>
          <a:p>
            <a:pPr algn="ctr"/>
            <a:r>
              <a:rPr lang="en-US" sz="2400" dirty="0"/>
              <a:t>Emotion</a:t>
            </a:r>
          </a:p>
        </p:txBody>
      </p:sp>
      <p:cxnSp>
        <p:nvCxnSpPr>
          <p:cNvPr id="8" name="Straight Connector 7">
            <a:extLst>
              <a:ext uri="{FF2B5EF4-FFF2-40B4-BE49-F238E27FC236}">
                <a16:creationId xmlns:a16="http://schemas.microsoft.com/office/drawing/2014/main" id="{230040CD-E2CE-BFA8-DF69-2AEE2F80DFBC}"/>
              </a:ext>
            </a:extLst>
          </p:cNvPr>
          <p:cNvCxnSpPr/>
          <p:nvPr/>
        </p:nvCxnSpPr>
        <p:spPr>
          <a:xfrm>
            <a:off x="5497975" y="2961464"/>
            <a:ext cx="0" cy="380475"/>
          </a:xfrm>
          <a:prstGeom prst="line">
            <a:avLst/>
          </a:prstGeom>
          <a:ln/>
        </p:spPr>
        <p:style>
          <a:lnRef idx="1">
            <a:schemeClr val="dk1"/>
          </a:lnRef>
          <a:fillRef idx="0">
            <a:schemeClr val="dk1"/>
          </a:fillRef>
          <a:effectRef idx="0">
            <a:schemeClr val="dk1"/>
          </a:effectRef>
          <a:fontRef idx="minor">
            <a:schemeClr val="tx1"/>
          </a:fontRef>
        </p:style>
      </p:cxnSp>
      <p:sp>
        <p:nvSpPr>
          <p:cNvPr id="9" name="Diagonal Stripe 8">
            <a:extLst>
              <a:ext uri="{FF2B5EF4-FFF2-40B4-BE49-F238E27FC236}">
                <a16:creationId xmlns:a16="http://schemas.microsoft.com/office/drawing/2014/main" id="{3BEEDCDE-FFE4-3982-EF63-A021F56F190F}"/>
              </a:ext>
            </a:extLst>
          </p:cNvPr>
          <p:cNvSpPr/>
          <p:nvPr/>
        </p:nvSpPr>
        <p:spPr>
          <a:xfrm rot="10800000">
            <a:off x="1359484" y="4648204"/>
            <a:ext cx="1690822" cy="1582288"/>
          </a:xfrm>
          <a:prstGeom prst="diagStrip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iagonal Stripe 9">
            <a:extLst>
              <a:ext uri="{FF2B5EF4-FFF2-40B4-BE49-F238E27FC236}">
                <a16:creationId xmlns:a16="http://schemas.microsoft.com/office/drawing/2014/main" id="{1A3C9D62-C367-44BF-A5A2-03E814E88284}"/>
              </a:ext>
            </a:extLst>
          </p:cNvPr>
          <p:cNvSpPr/>
          <p:nvPr/>
        </p:nvSpPr>
        <p:spPr>
          <a:xfrm rot="16200000">
            <a:off x="9267468" y="4599832"/>
            <a:ext cx="1690822" cy="1582288"/>
          </a:xfrm>
          <a:prstGeom prst="diagStrip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TextBox 11">
            <a:extLst>
              <a:ext uri="{FF2B5EF4-FFF2-40B4-BE49-F238E27FC236}">
                <a16:creationId xmlns:a16="http://schemas.microsoft.com/office/drawing/2014/main" id="{4E739FF0-8A59-8FB1-C5FC-C5AA55A1EE3F}"/>
              </a:ext>
            </a:extLst>
          </p:cNvPr>
          <p:cNvSpPr txBox="1"/>
          <p:nvPr/>
        </p:nvSpPr>
        <p:spPr>
          <a:xfrm rot="2879837">
            <a:off x="8919212" y="5324518"/>
            <a:ext cx="1959103" cy="461665"/>
          </a:xfrm>
          <a:prstGeom prst="rect">
            <a:avLst/>
          </a:prstGeom>
          <a:noFill/>
        </p:spPr>
        <p:txBody>
          <a:bodyPr wrap="square" rtlCol="0">
            <a:spAutoFit/>
          </a:bodyPr>
          <a:lstStyle/>
          <a:p>
            <a:pPr algn="ctr"/>
            <a:r>
              <a:rPr lang="en-US" sz="2400" dirty="0"/>
              <a:t>Support</a:t>
            </a:r>
          </a:p>
        </p:txBody>
      </p:sp>
      <p:sp>
        <p:nvSpPr>
          <p:cNvPr id="13" name="TextBox 12">
            <a:extLst>
              <a:ext uri="{FF2B5EF4-FFF2-40B4-BE49-F238E27FC236}">
                <a16:creationId xmlns:a16="http://schemas.microsoft.com/office/drawing/2014/main" id="{9DBB448C-0EC6-6B9F-8123-ED078E00EF3C}"/>
              </a:ext>
            </a:extLst>
          </p:cNvPr>
          <p:cNvSpPr txBox="1"/>
          <p:nvPr/>
        </p:nvSpPr>
        <p:spPr>
          <a:xfrm rot="18968459">
            <a:off x="1402561" y="5355847"/>
            <a:ext cx="1959103" cy="461665"/>
          </a:xfrm>
          <a:prstGeom prst="rect">
            <a:avLst/>
          </a:prstGeom>
          <a:noFill/>
        </p:spPr>
        <p:txBody>
          <a:bodyPr wrap="square" rtlCol="0">
            <a:spAutoFit/>
          </a:bodyPr>
          <a:lstStyle/>
          <a:p>
            <a:pPr algn="ctr"/>
            <a:r>
              <a:rPr lang="en-US" sz="2400" dirty="0"/>
              <a:t>Support</a:t>
            </a:r>
          </a:p>
        </p:txBody>
      </p:sp>
      <p:sp>
        <p:nvSpPr>
          <p:cNvPr id="14" name="TextBox 13">
            <a:extLst>
              <a:ext uri="{FF2B5EF4-FFF2-40B4-BE49-F238E27FC236}">
                <a16:creationId xmlns:a16="http://schemas.microsoft.com/office/drawing/2014/main" id="{43206C75-3EF6-B398-4E68-C02C4D0E90F9}"/>
              </a:ext>
            </a:extLst>
          </p:cNvPr>
          <p:cNvSpPr txBox="1"/>
          <p:nvPr/>
        </p:nvSpPr>
        <p:spPr>
          <a:xfrm>
            <a:off x="9047622" y="1357086"/>
            <a:ext cx="2438633" cy="646331"/>
          </a:xfrm>
          <a:prstGeom prst="rect">
            <a:avLst/>
          </a:prstGeom>
          <a:noFill/>
          <a:ln>
            <a:solidFill>
              <a:schemeClr val="accent1"/>
            </a:solidFill>
          </a:ln>
        </p:spPr>
        <p:txBody>
          <a:bodyPr wrap="square" rtlCol="0">
            <a:spAutoFit/>
          </a:bodyPr>
          <a:lstStyle/>
          <a:p>
            <a:r>
              <a:rPr lang="en-US" dirty="0"/>
              <a:t>How can you better support your students?</a:t>
            </a:r>
          </a:p>
        </p:txBody>
      </p:sp>
    </p:spTree>
    <p:extLst>
      <p:ext uri="{BB962C8B-B14F-4D97-AF65-F5344CB8AC3E}">
        <p14:creationId xmlns:p14="http://schemas.microsoft.com/office/powerpoint/2010/main" val="1058231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itting in a wheelchair&#10;&#10;Description automatically generated with medium confidence">
            <a:extLst>
              <a:ext uri="{FF2B5EF4-FFF2-40B4-BE49-F238E27FC236}">
                <a16:creationId xmlns:a16="http://schemas.microsoft.com/office/drawing/2014/main" id="{C7A0192B-7807-DA43-A9F6-DB6EFE4494CE}"/>
              </a:ext>
            </a:extLst>
          </p:cNvPr>
          <p:cNvPicPr>
            <a:picLocks noChangeAspect="1"/>
          </p:cNvPicPr>
          <p:nvPr/>
        </p:nvPicPr>
        <p:blipFill rotWithShape="1">
          <a:blip r:embed="rId3"/>
          <a:srcRect l="2290" r="19954" b="-3"/>
          <a:stretch/>
        </p:blipFill>
        <p:spPr>
          <a:xfrm>
            <a:off x="8188032" y="171716"/>
            <a:ext cx="3799007" cy="6514565"/>
          </a:xfrm>
          <a:prstGeom prst="rect">
            <a:avLst/>
          </a:prstGeom>
        </p:spPr>
      </p:pic>
      <p:pic>
        <p:nvPicPr>
          <p:cNvPr id="7" name="Picture 6" descr="A picture containing floor, person, indoor, wall&#10;&#10;Description automatically generated">
            <a:extLst>
              <a:ext uri="{FF2B5EF4-FFF2-40B4-BE49-F238E27FC236}">
                <a16:creationId xmlns:a16="http://schemas.microsoft.com/office/drawing/2014/main" id="{5E74D633-85DB-B445-99E8-F39A0149B1C1}"/>
              </a:ext>
            </a:extLst>
          </p:cNvPr>
          <p:cNvPicPr>
            <a:picLocks noChangeAspect="1"/>
          </p:cNvPicPr>
          <p:nvPr/>
        </p:nvPicPr>
        <p:blipFill rotWithShape="1">
          <a:blip r:embed="rId4"/>
          <a:srcRect r="22361" b="-3"/>
          <a:stretch/>
        </p:blipFill>
        <p:spPr>
          <a:xfrm>
            <a:off x="192528" y="171716"/>
            <a:ext cx="3793268" cy="6514565"/>
          </a:xfrm>
          <a:prstGeom prst="rect">
            <a:avLst/>
          </a:prstGeom>
        </p:spPr>
      </p:pic>
      <p:pic>
        <p:nvPicPr>
          <p:cNvPr id="3" name="Picture 2" descr="A picture containing person, indoor, bed&#10;&#10;Description automatically generated">
            <a:extLst>
              <a:ext uri="{FF2B5EF4-FFF2-40B4-BE49-F238E27FC236}">
                <a16:creationId xmlns:a16="http://schemas.microsoft.com/office/drawing/2014/main" id="{E69FC0F9-A1DC-DF4A-9244-1FE2C5C9CED8}"/>
              </a:ext>
            </a:extLst>
          </p:cNvPr>
          <p:cNvPicPr>
            <a:picLocks noChangeAspect="1"/>
          </p:cNvPicPr>
          <p:nvPr/>
        </p:nvPicPr>
        <p:blipFill rotWithShape="1">
          <a:blip r:embed="rId5"/>
          <a:srcRect l="22566" r="33276"/>
          <a:stretch/>
        </p:blipFill>
        <p:spPr>
          <a:xfrm>
            <a:off x="4184538" y="171716"/>
            <a:ext cx="3822924" cy="6514565"/>
          </a:xfrm>
          <a:prstGeom prst="rect">
            <a:avLst/>
          </a:prstGeom>
        </p:spPr>
      </p:pic>
    </p:spTree>
    <p:extLst>
      <p:ext uri="{BB962C8B-B14F-4D97-AF65-F5344CB8AC3E}">
        <p14:creationId xmlns:p14="http://schemas.microsoft.com/office/powerpoint/2010/main" val="80047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ook cover with a person climbing a stack of books&#10;&#10;Description automatically generated">
            <a:extLst>
              <a:ext uri="{FF2B5EF4-FFF2-40B4-BE49-F238E27FC236}">
                <a16:creationId xmlns:a16="http://schemas.microsoft.com/office/drawing/2014/main" id="{0C6D7422-6076-4711-0DE3-9DB406639D21}"/>
              </a:ext>
            </a:extLst>
          </p:cNvPr>
          <p:cNvPicPr>
            <a:picLocks noChangeAspect="1"/>
          </p:cNvPicPr>
          <p:nvPr/>
        </p:nvPicPr>
        <p:blipFill>
          <a:blip r:embed="rId2"/>
          <a:srcRect l="11589" r="11592" b="2"/>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7" name="TextBox 6">
            <a:extLst>
              <a:ext uri="{FF2B5EF4-FFF2-40B4-BE49-F238E27FC236}">
                <a16:creationId xmlns:a16="http://schemas.microsoft.com/office/drawing/2014/main" id="{F85B6CFE-062D-454F-7C93-F353EFC78FDE}"/>
              </a:ext>
            </a:extLst>
          </p:cNvPr>
          <p:cNvSpPr txBox="1"/>
          <p:nvPr/>
        </p:nvSpPr>
        <p:spPr>
          <a:xfrm>
            <a:off x="4317719" y="1378479"/>
            <a:ext cx="3810000" cy="4101042"/>
          </a:xfrm>
          <a:prstGeom prst="rect">
            <a:avLst/>
          </a:prstGeom>
        </p:spPr>
        <p:txBody>
          <a:bodyPr vert="horz" lIns="91440" tIns="45720" rIns="91440" bIns="45720" rtlCol="0">
            <a:normAutofit/>
          </a:bodyPr>
          <a:lstStyle/>
          <a:p>
            <a:pPr>
              <a:lnSpc>
                <a:spcPct val="90000"/>
              </a:lnSpc>
              <a:spcAft>
                <a:spcPts val="600"/>
              </a:spcAft>
            </a:pPr>
            <a:r>
              <a:rPr lang="en-US" sz="2800" b="1" dirty="0">
                <a:solidFill>
                  <a:schemeClr val="tx1">
                    <a:lumMod val="85000"/>
                    <a:lumOff val="15000"/>
                  </a:schemeClr>
                </a:solidFill>
              </a:rPr>
              <a:t>Jay Jackson</a:t>
            </a: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a:lnSpc>
                <a:spcPct val="90000"/>
              </a:lnSpc>
              <a:spcAft>
                <a:spcPts val="600"/>
              </a:spcAft>
            </a:pPr>
            <a:r>
              <a:rPr lang="en-US" sz="2000" dirty="0">
                <a:solidFill>
                  <a:schemeClr val="tx1">
                    <a:lumMod val="85000"/>
                    <a:lumOff val="15000"/>
                  </a:schemeClr>
                </a:solidFill>
              </a:rPr>
              <a:t>Books:</a:t>
            </a:r>
          </a:p>
          <a:p>
            <a:pPr indent="-228600">
              <a:lnSpc>
                <a:spcPct val="90000"/>
              </a:lnSpc>
              <a:spcAft>
                <a:spcPts val="600"/>
              </a:spcAft>
              <a:buFont typeface="Arial" panose="020B0604020202020204" pitchFamily="34" charset="0"/>
              <a:buChar char="•"/>
            </a:pPr>
            <a:r>
              <a:rPr lang="en-US" sz="2000" dirty="0" err="1">
                <a:solidFill>
                  <a:schemeClr val="tx1">
                    <a:lumMod val="85000"/>
                    <a:lumOff val="15000"/>
                  </a:schemeClr>
                </a:solidFill>
              </a:rPr>
              <a:t>amazon.com</a:t>
            </a:r>
            <a:endParaRPr lang="en-US" sz="2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a:lnSpc>
                <a:spcPct val="90000"/>
              </a:lnSpc>
              <a:spcAft>
                <a:spcPts val="600"/>
              </a:spcAft>
            </a:pPr>
            <a:r>
              <a:rPr lang="en-US" sz="2000" dirty="0">
                <a:solidFill>
                  <a:schemeClr val="tx1">
                    <a:lumMod val="85000"/>
                    <a:lumOff val="15000"/>
                  </a:schemeClr>
                </a:solidFill>
              </a:rPr>
              <a:t>Email: </a:t>
            </a:r>
          </a:p>
          <a:p>
            <a:pPr indent="-228600">
              <a:lnSpc>
                <a:spcPct val="90000"/>
              </a:lnSpc>
              <a:spcAft>
                <a:spcPts val="600"/>
              </a:spcAft>
              <a:buFont typeface="Arial" panose="020B0604020202020204" pitchFamily="34" charset="0"/>
              <a:buChar char="•"/>
            </a:pPr>
            <a:r>
              <a:rPr lang="en-US" sz="2000" dirty="0" err="1">
                <a:solidFill>
                  <a:schemeClr val="tx1">
                    <a:lumMod val="85000"/>
                    <a:lumOff val="15000"/>
                  </a:schemeClr>
                </a:solidFill>
              </a:rPr>
              <a:t>foghorn@stanfordalumni.org</a:t>
            </a:r>
            <a:endParaRPr lang="en-US" sz="2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2000" dirty="0">
              <a:solidFill>
                <a:schemeClr val="tx1">
                  <a:lumMod val="85000"/>
                  <a:lumOff val="15000"/>
                </a:schemeClr>
              </a:solidFill>
            </a:endParaRPr>
          </a:p>
          <a:p>
            <a:pPr>
              <a:lnSpc>
                <a:spcPct val="90000"/>
              </a:lnSpc>
              <a:spcAft>
                <a:spcPts val="600"/>
              </a:spcAft>
            </a:pPr>
            <a:r>
              <a:rPr lang="en-US" sz="2000" dirty="0">
                <a:solidFill>
                  <a:schemeClr val="tx1">
                    <a:lumMod val="85000"/>
                    <a:lumOff val="15000"/>
                  </a:schemeClr>
                </a:solidFill>
              </a:rPr>
              <a:t>Website: </a:t>
            </a:r>
            <a:r>
              <a:rPr lang="en-US" sz="2000" dirty="0" err="1">
                <a:solidFill>
                  <a:schemeClr val="tx1">
                    <a:lumMod val="85000"/>
                    <a:lumOff val="15000"/>
                  </a:schemeClr>
                </a:solidFill>
              </a:rPr>
              <a:t>uptothechallengejayjackson.com</a:t>
            </a:r>
            <a:endParaRPr lang="en-US" sz="2000" dirty="0">
              <a:solidFill>
                <a:schemeClr val="tx1">
                  <a:lumMod val="85000"/>
                  <a:lumOff val="15000"/>
                </a:schemeClr>
              </a:solidFill>
            </a:endParaRPr>
          </a:p>
        </p:txBody>
      </p:sp>
      <p:sp>
        <p:nvSpPr>
          <p:cNvPr id="2" name="Date Placeholder 1">
            <a:extLst>
              <a:ext uri="{FF2B5EF4-FFF2-40B4-BE49-F238E27FC236}">
                <a16:creationId xmlns:a16="http://schemas.microsoft.com/office/drawing/2014/main" id="{8CF131E3-7739-D65A-BD29-2F95CD62CD86}"/>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F3B850E0-9242-469C-9FA7-447D7E43FF29}" type="datetime1">
              <a:rPr lang="en-US" sz="1000">
                <a:solidFill>
                  <a:srgbClr val="FFFFFF"/>
                </a:solidFill>
              </a:rPr>
              <a:pPr>
                <a:spcAft>
                  <a:spcPts val="600"/>
                </a:spcAft>
              </a:pPr>
              <a:t>8/25/26</a:t>
            </a:fld>
            <a:endParaRPr lang="en-US" sz="1000">
              <a:solidFill>
                <a:srgbClr val="FFFFFF"/>
              </a:solidFill>
            </a:endParaRPr>
          </a:p>
        </p:txBody>
      </p:sp>
      <p:pic>
        <p:nvPicPr>
          <p:cNvPr id="5" name="Picture 4">
            <a:extLst>
              <a:ext uri="{FF2B5EF4-FFF2-40B4-BE49-F238E27FC236}">
                <a16:creationId xmlns:a16="http://schemas.microsoft.com/office/drawing/2014/main" id="{DD15A035-7B08-4742-DBB2-9BA84E980C4D}"/>
              </a:ext>
            </a:extLst>
          </p:cNvPr>
          <p:cNvPicPr>
            <a:picLocks noChangeAspect="1"/>
          </p:cNvPicPr>
          <p:nvPr/>
        </p:nvPicPr>
        <p:blipFill>
          <a:blip r:embed="rId3"/>
          <a:srcRect l="13828" r="15956"/>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4" name="Slide Number Placeholder 3">
            <a:extLst>
              <a:ext uri="{FF2B5EF4-FFF2-40B4-BE49-F238E27FC236}">
                <a16:creationId xmlns:a16="http://schemas.microsoft.com/office/drawing/2014/main" id="{B7EA09A4-86B2-6FC9-1059-D8961686785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7E7843D-FF13-4365-9478-9625B70A2705}" type="slidenum">
              <a:rPr lang="en-US" sz="1000">
                <a:solidFill>
                  <a:srgbClr val="FFFFFF"/>
                </a:solidFill>
              </a:rPr>
              <a:pPr>
                <a:spcAft>
                  <a:spcPts val="600"/>
                </a:spcAft>
              </a:pPr>
              <a:t>34</a:t>
            </a:fld>
            <a:endParaRPr lang="en-US" sz="1000">
              <a:solidFill>
                <a:srgbClr val="FFFFFF"/>
              </a:solidFill>
            </a:endParaRPr>
          </a:p>
        </p:txBody>
      </p:sp>
    </p:spTree>
    <p:extLst>
      <p:ext uri="{BB962C8B-B14F-4D97-AF65-F5344CB8AC3E}">
        <p14:creationId xmlns:p14="http://schemas.microsoft.com/office/powerpoint/2010/main" val="412346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1281</TotalTime>
  <Words>670</Words>
  <Application>Microsoft Macintosh PowerPoint</Application>
  <PresentationFormat>Widescreen</PresentationFormat>
  <Paragraphs>144</Paragraphs>
  <Slides>34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Performance Character</vt:lpstr>
      <vt:lpstr>40 Second Self-Description</vt:lpstr>
      <vt:lpstr>Background</vt:lpstr>
      <vt:lpstr>PowerPoint Presentation</vt:lpstr>
      <vt:lpstr>Performance Character</vt:lpstr>
      <vt:lpstr>Why is Performance Character Important?</vt:lpstr>
      <vt:lpstr>PowerPoint Presentation</vt:lpstr>
      <vt:lpstr>PowerPoint Presentation</vt:lpstr>
      <vt:lpstr>Performance Character Tools</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Flow State Questions</vt:lpstr>
      <vt:lpstr>Pleasure vs. Joy questions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Character</dc:title>
  <dc:creator>Jay Andrew Jackson</dc:creator>
  <cp:lastModifiedBy>Jay Andrew Jackson</cp:lastModifiedBy>
  <cp:revision>29</cp:revision>
  <dcterms:created xsi:type="dcterms:W3CDTF">2022-10-17T02:02:31Z</dcterms:created>
  <dcterms:modified xsi:type="dcterms:W3CDTF">2026-08-25T23:09:43Z</dcterms:modified>
</cp:coreProperties>
</file>